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4"/>
  </p:handoutMasterIdLst>
  <p:sldIdLst>
    <p:sldId id="257" r:id="rId3"/>
    <p:sldId id="467" r:id="rId4"/>
    <p:sldId id="344" r:id="rId6"/>
    <p:sldId id="917" r:id="rId7"/>
    <p:sldId id="918" r:id="rId8"/>
    <p:sldId id="1146" r:id="rId9"/>
    <p:sldId id="342" r:id="rId10"/>
    <p:sldId id="464" r:id="rId11"/>
    <p:sldId id="459" r:id="rId12"/>
    <p:sldId id="460" r:id="rId13"/>
    <p:sldId id="461" r:id="rId14"/>
    <p:sldId id="462" r:id="rId15"/>
    <p:sldId id="463" r:id="rId16"/>
    <p:sldId id="465" r:id="rId17"/>
    <p:sldId id="455" r:id="rId18"/>
    <p:sldId id="456" r:id="rId19"/>
    <p:sldId id="352" r:id="rId20"/>
    <p:sldId id="473" r:id="rId21"/>
    <p:sldId id="474" r:id="rId22"/>
    <p:sldId id="475" r:id="rId23"/>
    <p:sldId id="356" r:id="rId24"/>
    <p:sldId id="393" r:id="rId25"/>
    <p:sldId id="636" r:id="rId26"/>
    <p:sldId id="355" r:id="rId27"/>
    <p:sldId id="395" r:id="rId28"/>
    <p:sldId id="396" r:id="rId29"/>
    <p:sldId id="476" r:id="rId30"/>
    <p:sldId id="477" r:id="rId31"/>
    <p:sldId id="580" r:id="rId32"/>
    <p:sldId id="599" r:id="rId33"/>
    <p:sldId id="581" r:id="rId34"/>
    <p:sldId id="582" r:id="rId35"/>
    <p:sldId id="583" r:id="rId36"/>
    <p:sldId id="585" r:id="rId37"/>
    <p:sldId id="584" r:id="rId38"/>
    <p:sldId id="586" r:id="rId39"/>
    <p:sldId id="587" r:id="rId40"/>
    <p:sldId id="588" r:id="rId41"/>
    <p:sldId id="589" r:id="rId42"/>
    <p:sldId id="637" r:id="rId43"/>
    <p:sldId id="638" r:id="rId44"/>
    <p:sldId id="593" r:id="rId45"/>
    <p:sldId id="594" r:id="rId46"/>
    <p:sldId id="595" r:id="rId47"/>
    <p:sldId id="596" r:id="rId48"/>
    <p:sldId id="598" r:id="rId49"/>
    <p:sldId id="601" r:id="rId50"/>
    <p:sldId id="592" r:id="rId51"/>
    <p:sldId id="600" r:id="rId52"/>
    <p:sldId id="297" r:id="rId53"/>
    <p:sldId id="641" r:id="rId54"/>
    <p:sldId id="640" r:id="rId55"/>
    <p:sldId id="317" r:id="rId56"/>
    <p:sldId id="643" r:id="rId57"/>
    <p:sldId id="1030" r:id="rId58"/>
    <p:sldId id="1031" r:id="rId59"/>
    <p:sldId id="1032" r:id="rId60"/>
    <p:sldId id="1033" r:id="rId61"/>
    <p:sldId id="318" r:id="rId62"/>
    <p:sldId id="685" r:id="rId63"/>
    <p:sldId id="687" r:id="rId64"/>
    <p:sldId id="688" r:id="rId65"/>
    <p:sldId id="696" r:id="rId66"/>
    <p:sldId id="697" r:id="rId67"/>
    <p:sldId id="689" r:id="rId68"/>
    <p:sldId id="690" r:id="rId69"/>
    <p:sldId id="691" r:id="rId70"/>
    <p:sldId id="693" r:id="rId71"/>
    <p:sldId id="692" r:id="rId72"/>
    <p:sldId id="698" r:id="rId73"/>
    <p:sldId id="694" r:id="rId74"/>
    <p:sldId id="699" r:id="rId75"/>
    <p:sldId id="713" r:id="rId76"/>
    <p:sldId id="714" r:id="rId77"/>
    <p:sldId id="1138" r:id="rId78"/>
    <p:sldId id="1139" r:id="rId79"/>
    <p:sldId id="715" r:id="rId80"/>
    <p:sldId id="716" r:id="rId81"/>
    <p:sldId id="719" r:id="rId82"/>
    <p:sldId id="720" r:id="rId83"/>
    <p:sldId id="721" r:id="rId84"/>
    <p:sldId id="700" r:id="rId85"/>
    <p:sldId id="701" r:id="rId86"/>
    <p:sldId id="1097" r:id="rId87"/>
    <p:sldId id="704" r:id="rId88"/>
    <p:sldId id="705" r:id="rId89"/>
    <p:sldId id="706" r:id="rId90"/>
    <p:sldId id="1145" r:id="rId91"/>
    <p:sldId id="771" r:id="rId92"/>
    <p:sldId id="707" r:id="rId93"/>
    <p:sldId id="749" r:id="rId94"/>
    <p:sldId id="1155" r:id="rId95"/>
    <p:sldId id="1137" r:id="rId96"/>
    <p:sldId id="1140" r:id="rId97"/>
    <p:sldId id="1141" r:id="rId98"/>
    <p:sldId id="1142" r:id="rId99"/>
    <p:sldId id="1034" r:id="rId100"/>
    <p:sldId id="1144" r:id="rId101"/>
    <p:sldId id="1149" r:id="rId102"/>
    <p:sldId id="1147" r:id="rId103"/>
    <p:sldId id="710" r:id="rId104"/>
    <p:sldId id="772" r:id="rId105"/>
    <p:sldId id="1150" r:id="rId106"/>
    <p:sldId id="1151" r:id="rId107"/>
    <p:sldId id="1152" r:id="rId108"/>
    <p:sldId id="750" r:id="rId109"/>
    <p:sldId id="773" r:id="rId110"/>
    <p:sldId id="774" r:id="rId111"/>
    <p:sldId id="776" r:id="rId112"/>
    <p:sldId id="711" r:id="rId113"/>
    <p:sldId id="782" r:id="rId114"/>
    <p:sldId id="1158" r:id="rId115"/>
    <p:sldId id="1157" r:id="rId116"/>
    <p:sldId id="777" r:id="rId117"/>
    <p:sldId id="1160" r:id="rId118"/>
    <p:sldId id="779" r:id="rId119"/>
    <p:sldId id="780" r:id="rId120"/>
    <p:sldId id="781" r:id="rId121"/>
    <p:sldId id="1161" r:id="rId122"/>
    <p:sldId id="1166" r:id="rId123"/>
    <p:sldId id="1167" r:id="rId124"/>
    <p:sldId id="1163" r:id="rId125"/>
    <p:sldId id="1169" r:id="rId126"/>
    <p:sldId id="1168" r:id="rId127"/>
    <p:sldId id="1170" r:id="rId128"/>
    <p:sldId id="1171" r:id="rId129"/>
    <p:sldId id="1165" r:id="rId130"/>
    <p:sldId id="1176" r:id="rId131"/>
    <p:sldId id="1177" r:id="rId132"/>
    <p:sldId id="1178" r:id="rId133"/>
    <p:sldId id="1179" r:id="rId134"/>
    <p:sldId id="1180" r:id="rId135"/>
    <p:sldId id="1181" r:id="rId136"/>
    <p:sldId id="1173" r:id="rId137"/>
    <p:sldId id="1183" r:id="rId138"/>
    <p:sldId id="1184" r:id="rId139"/>
    <p:sldId id="1174" r:id="rId140"/>
    <p:sldId id="1175" r:id="rId141"/>
    <p:sldId id="1172" r:id="rId142"/>
    <p:sldId id="1186" r:id="rId143"/>
    <p:sldId id="1188" r:id="rId144"/>
    <p:sldId id="1187" r:id="rId145"/>
    <p:sldId id="1190" r:id="rId146"/>
    <p:sldId id="1191" r:id="rId147"/>
    <p:sldId id="1192" r:id="rId148"/>
    <p:sldId id="1193" r:id="rId149"/>
    <p:sldId id="1201" r:id="rId150"/>
    <p:sldId id="1194" r:id="rId151"/>
    <p:sldId id="1196" r:id="rId152"/>
    <p:sldId id="1195" r:id="rId153"/>
    <p:sldId id="1197" r:id="rId154"/>
    <p:sldId id="1198" r:id="rId155"/>
    <p:sldId id="1199" r:id="rId156"/>
    <p:sldId id="321" r:id="rId157"/>
    <p:sldId id="322" r:id="rId158"/>
    <p:sldId id="324" r:id="rId159"/>
    <p:sldId id="330" r:id="rId160"/>
    <p:sldId id="326" r:id="rId161"/>
    <p:sldId id="327" r:id="rId162"/>
    <p:sldId id="341" r:id="rId163"/>
    <p:sldId id="331" r:id="rId164"/>
    <p:sldId id="338" r:id="rId165"/>
    <p:sldId id="339" r:id="rId166"/>
    <p:sldId id="337" r:id="rId167"/>
    <p:sldId id="325" r:id="rId168"/>
    <p:sldId id="1185" r:id="rId169"/>
    <p:sldId id="1200" r:id="rId170"/>
    <p:sldId id="260" r:id="rId171"/>
    <p:sldId id="916" r:id="rId172"/>
    <p:sldId id="258" r:id="rId173"/>
  </p:sldIdLst>
  <p:sldSz cx="12192000" cy="6858000"/>
  <p:notesSz cx="6858000" cy="9144000"/>
  <p:custDataLst>
    <p:tags r:id="rId1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mnq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gs" Target="tags/tag1.xml"/><Relationship Id="rId178" Type="http://schemas.openxmlformats.org/officeDocument/2006/relationships/commentAuthors" Target="commentAuthors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7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git-scm.com/docs/git-show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68550" y="2617153"/>
            <a:ext cx="762063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组件库按需加载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</a:t>
            </a:r>
            <a:endParaRPr lang="zh-CN" altLang="en-US" sz="4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41670" y="3422650"/>
            <a:ext cx="201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汇报人：黄</a:t>
            </a:r>
            <a:r>
              <a:rPr lang="zh-CN" altLang="en-US">
                <a:solidFill>
                  <a:schemeClr val="bg1"/>
                </a:solidFill>
              </a:rPr>
              <a:t>水生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5840" y="1022668"/>
            <a:ext cx="10200005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1.0.0rc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2016-8-30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35" y="1718945"/>
            <a:ext cx="8686165" cy="4624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.enter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，重置收集到的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arr</a:t>
            </a:r>
            <a:endParaRPr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CallExpression，新插入import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6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，调用节点的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通俗的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例子：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731645" y="635000"/>
            <a:ext cx="8178800" cy="453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那么现在就开始给它补回来，先看看它的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结构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20" y="1144270"/>
            <a:ext cx="8351520" cy="4906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557530"/>
            <a:ext cx="9390380" cy="52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的结果后，我们可以得到以下大致的伪代码：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70" y="1077595"/>
            <a:ext cx="5658485" cy="5429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88060" y="1118870"/>
            <a:ext cx="4316730" cy="4358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执行看看结果，我们发现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，明明有两个（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）参数，但是却只打印了一个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？并没有打印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经过测试后发现，其实这可能是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的问题，或者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vuecli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在清空控制台的时候多清空了一行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5" y="1642745"/>
            <a:ext cx="5300345" cy="3310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077210" y="538480"/>
            <a:ext cx="5869940" cy="433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改造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15" y="1077595"/>
            <a:ext cx="6771005" cy="49168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177415"/>
            <a:ext cx="4316730" cy="1963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再次测试发现正常了，但确实是少了最后一次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5" y="1715770"/>
            <a:ext cx="5396865" cy="3427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09395"/>
            <a:ext cx="9390380" cy="420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sym typeface="+mn-ea"/>
              </a:rPr>
              <a:t>既然我们能获取到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console.log(Alert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Button)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里的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Alert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和</a:t>
            </a:r>
            <a:r>
              <a:rPr lang="en-US" altLang="zh-CN" sz="2400" dirty="0" smtClean="0">
                <a:latin typeface="+mn-ea"/>
                <a:ea typeface="+mn-ea"/>
                <a:sym typeface="+mn-ea"/>
              </a:rPr>
              <a:t>Button</a:t>
            </a:r>
            <a:r>
              <a:rPr lang="zh-CN" altLang="en-US" sz="2400" dirty="0" smtClean="0">
                <a:latin typeface="+mn-ea"/>
                <a:ea typeface="+mn-ea"/>
                <a:sym typeface="+mn-ea"/>
              </a:rPr>
              <a:t>了，那么就开始引入新的节点并且替换进去。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具体操作前，首先需要介绍一个插件：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以及它的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定义：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@types/babel__helper-module-imports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官网文档：https://babel.dev/docs/babel-helper-module-imports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727710"/>
            <a:ext cx="7371080" cy="5710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563880"/>
            <a:ext cx="7750810" cy="57797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290320"/>
            <a:ext cx="6440805" cy="4718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47035" y="604202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https://babeljs.io/docs/v7-migration-api#babelcore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12315" y="690880"/>
            <a:ext cx="712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事实上，@babel/helper-module-imports是</a:t>
            </a:r>
            <a:r>
              <a:rPr lang="en-US" altLang="zh-CN"/>
              <a:t>babel7</a:t>
            </a:r>
            <a:r>
              <a:rPr lang="zh-CN" altLang="en-US"/>
              <a:t>新增的，以往是直接使用节点上</a:t>
            </a:r>
            <a:r>
              <a:rPr lang="zh-CN" altLang="en-US"/>
              <a:t>的</a:t>
            </a:r>
            <a:r>
              <a:rPr lang="en-US" altLang="zh-CN"/>
              <a:t>add</a:t>
            </a:r>
            <a:r>
              <a:rPr lang="en-US" altLang="zh-CN"/>
              <a:t>Import</a:t>
            </a:r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85" y="1771650"/>
            <a:ext cx="6765290" cy="44805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iview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0.9.7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2016-11-10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089660"/>
            <a:ext cx="9390380" cy="4433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虽然我们是将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  <a:sym typeface="+mn-ea"/>
              </a:rPr>
              <a:t>import { Alert } from 'ant-design-vue';</a:t>
            </a:r>
            <a:endParaRPr lang="en-US" altLang="zh-CN" sz="3000" b="1" dirty="0" smtClean="0">
              <a:solidFill>
                <a:srgbClr val="FF0000"/>
              </a:solidFill>
              <a:ea typeface="宋体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删除了，但是在调用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console.log(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  <a:sym typeface="+mn-ea"/>
              </a:rPr>
              <a:t>Alert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的时候，需要的其实是</a:t>
            </a:r>
            <a:r>
              <a:rPr lang="en-US" altLang="zh-CN" sz="3000" b="1" dirty="0" smtClean="0">
                <a:solidFill>
                  <a:srgbClr val="FF0000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rgbClr val="FF0000"/>
                </a:solidFill>
                <a:ea typeface="宋体" pitchFamily="2" charset="-122"/>
              </a:rPr>
              <a:t>这个节点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，而不是需要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i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mport { Alert } from 'ant-design-vue';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这个节点，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b="1" dirty="0" smtClean="0">
                <a:ea typeface="宋体" pitchFamily="2" charset="-122"/>
                <a:sym typeface="+mn-ea"/>
              </a:rPr>
              <a:t>而我们在补回来的时候，就可以将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补import Alert from 'ant-design-vue/lib/alert';的这个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补给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console.log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用到的</a:t>
            </a:r>
            <a:r>
              <a:rPr lang="en-US" altLang="zh-CN" sz="3000" b="1" dirty="0" smtClean="0">
                <a:solidFill>
                  <a:schemeClr val="tx1"/>
                </a:solidFill>
                <a:ea typeface="宋体" pitchFamily="2" charset="-122"/>
              </a:rPr>
              <a:t>Alert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8880" y="621665"/>
            <a:ext cx="725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  <a:cs typeface="+mn-ea"/>
              </a:rPr>
              <a:t>我们需要插入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import Alert from 'ant-design-vue/lib/alert'，从上面的官网文档得知，我们需要使用</a:t>
            </a:r>
            <a:r>
              <a:rPr lang="en-US">
                <a:latin typeface="+mn-ea"/>
                <a:cs typeface="+mn-ea"/>
              </a:rPr>
              <a:t>addDefault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266825"/>
            <a:ext cx="6346190" cy="50450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9025" y="5603240"/>
            <a:ext cx="7473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可以看到，</a:t>
            </a:r>
            <a:r>
              <a:rPr lang="en-US" altLang="zh-CN"/>
              <a:t>addDefault</a:t>
            </a:r>
            <a:r>
              <a:rPr lang="zh-CN" altLang="en-US"/>
              <a:t>的</a:t>
            </a:r>
            <a:r>
              <a:rPr lang="zh-CN" altLang="en-US"/>
              <a:t>返回值是一个</a:t>
            </a:r>
            <a:r>
              <a:rPr lang="en-US" altLang="zh-CN"/>
              <a:t>Identifier</a:t>
            </a:r>
            <a:r>
              <a:rPr lang="zh-CN" altLang="en-US"/>
              <a:t>类型，如果你还记得之前</a:t>
            </a:r>
            <a:r>
              <a:rPr lang="en-US" altLang="zh-CN"/>
              <a:t>console.log(Alert)</a:t>
            </a:r>
            <a:r>
              <a:rPr lang="zh-CN" altLang="en-US"/>
              <a:t>的</a:t>
            </a:r>
            <a:r>
              <a:rPr lang="en-US" altLang="zh-CN"/>
              <a:t>ast</a:t>
            </a:r>
            <a:r>
              <a:rPr lang="zh-CN" altLang="en-US"/>
              <a:t>，你会发现</a:t>
            </a:r>
            <a:r>
              <a:rPr lang="en-US" altLang="zh-CN"/>
              <a:t>Alert</a:t>
            </a:r>
            <a:r>
              <a:rPr lang="zh-CN" altLang="en-US"/>
              <a:t>也是</a:t>
            </a:r>
            <a:r>
              <a:rPr lang="en-US" altLang="zh-CN"/>
              <a:t>Identifier</a:t>
            </a:r>
            <a:r>
              <a:rPr lang="zh-CN" altLang="en-US"/>
              <a:t>类型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9180"/>
            <a:ext cx="8444865" cy="4476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6475" y="690880"/>
            <a:ext cx="7473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先看看</a:t>
            </a:r>
            <a:r>
              <a:rPr lang="en-US" altLang="zh-CN"/>
              <a:t>addDefault</a:t>
            </a:r>
            <a:r>
              <a:rPr lang="zh-CN" altLang="en-US"/>
              <a:t>的类型</a:t>
            </a:r>
            <a:r>
              <a:rPr lang="zh-CN" altLang="en-US"/>
              <a:t>提示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2020" y="974725"/>
            <a:ext cx="725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+mn-ea"/>
                <a:cs typeface="+mn-ea"/>
              </a:rPr>
              <a:t>关于这个</a:t>
            </a:r>
            <a:r>
              <a:rPr lang="en-US">
                <a:latin typeface="+mn-ea"/>
                <a:cs typeface="+mn-ea"/>
              </a:rPr>
              <a:t>addDefault</a:t>
            </a:r>
            <a:r>
              <a:rPr lang="zh-CN" altLang="en-US">
                <a:latin typeface="+mn-ea"/>
                <a:cs typeface="+mn-ea"/>
              </a:rPr>
              <a:t>的第三个参数</a:t>
            </a:r>
            <a:r>
              <a:rPr lang="en-US" altLang="zh-CN">
                <a:latin typeface="+mn-ea"/>
                <a:cs typeface="+mn-ea"/>
              </a:rPr>
              <a:t>nameHite</a:t>
            </a:r>
            <a:r>
              <a:rPr lang="zh-CN" altLang="en-US">
                <a:latin typeface="+mn-ea"/>
                <a:cs typeface="+mn-ea"/>
              </a:rPr>
              <a:t>：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560195"/>
            <a:ext cx="10977245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2020" y="5208270"/>
            <a:ext cx="7254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+mn-ea"/>
                <a:cs typeface="+mn-ea"/>
              </a:rPr>
              <a:t>这里直接先说结论，</a:t>
            </a:r>
            <a:r>
              <a:rPr lang="en-US" altLang="zh-CN"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latin typeface="+mn-ea"/>
                <a:cs typeface="+mn-ea"/>
                <a:sym typeface="+mn-ea"/>
              </a:rPr>
              <a:t>用不用都没影响，因为最终我们是将</a:t>
            </a:r>
            <a:r>
              <a:rPr lang="en-US" altLang="zh-CN">
                <a:latin typeface="+mn-ea"/>
                <a:cs typeface="+mn-ea"/>
                <a:sym typeface="+mn-ea"/>
              </a:rPr>
              <a:t>addDefault</a:t>
            </a:r>
            <a:r>
              <a:rPr lang="zh-CN" altLang="en-US">
                <a:latin typeface="+mn-ea"/>
                <a:cs typeface="+mn-ea"/>
                <a:sym typeface="+mn-ea"/>
              </a:rPr>
              <a:t>返回结果值给替换进去，这个名字是啥我们其实是不关心的，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后面实现一个迷你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的按需加载插件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后，也会说下这个</a:t>
            </a:r>
            <a:r>
              <a:rPr lang="en-US" altLang="zh-CN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nameHite</a:t>
            </a:r>
            <a:r>
              <a:rPr lang="zh-CN" altLang="en-US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的具体表现</a:t>
            </a:r>
            <a:endParaRPr lang="zh-CN" altLang="en-US"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4295" y="545465"/>
            <a:ext cx="604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因此这里直接上改造</a:t>
            </a:r>
            <a:r>
              <a:rPr lang="zh-CN" altLang="en-US"/>
              <a:t>好的CallExpression伪代码：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913765"/>
            <a:ext cx="7773035" cy="54216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89940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30" y="1185545"/>
            <a:ext cx="5180965" cy="4170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2053590"/>
            <a:ext cx="9211945" cy="178371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60090" y="1155700"/>
            <a:ext cx="418274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0" y="1163320"/>
            <a:ext cx="10039985" cy="49390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7685" y="61785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621280" y="1859915"/>
            <a:ext cx="6805930" cy="1900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可以看到浏览器打印也没问题，那么我们开始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测试打包，一次用我们写的插件打包，一次不用我们的插件打包，看看最终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变化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不用我们的插件打包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958340"/>
            <a:ext cx="7804150" cy="29406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vant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0.0.4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2017-2-27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1663700"/>
            <a:ext cx="8615045" cy="4747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830830" y="1040130"/>
            <a:ext cx="6014720" cy="613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了我们的插件打包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结果：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45" y="1930400"/>
            <a:ext cx="8169275" cy="2997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1339215"/>
            <a:ext cx="8780145" cy="4179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对比可以看出，无论是代码体积还是构建时间，使用了我们的插件的情况都明显优于默认没有使用插件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到这里，其实按需加载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最核心的内容已经基本全部讲完了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，剩下的只是继续处理各种情况的引入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替换、处理边界情况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等。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并且，你也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必须得处理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你代码中用到的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的东西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，因为在ImportDeclaration的阶段收集了所有的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引入，并且在Program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时你把他们给删了，就会导致后面你用到了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东西的时候报错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587375" y="1376045"/>
            <a:ext cx="5688965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比如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以下情况：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" y="2151380"/>
            <a:ext cx="6372860" cy="25412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6940550" y="1376045"/>
            <a:ext cx="5251450" cy="53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我们什么都不改动，继续用之前写的插件：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5" y="2228215"/>
            <a:ext cx="5092700" cy="238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766445"/>
            <a:ext cx="8780145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要处理这种情况也很简单（前提是看懂了前面的内容），直接看他在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的结构：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14145"/>
            <a:ext cx="7830820" cy="46882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其他了不说了（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核心内容在前面已经讲完了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），直接改造之前的代码：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75" y="1237615"/>
            <a:ext cx="6501130" cy="4457700"/>
          </a:xfrm>
          <a:prstGeom prst="rect">
            <a:avLst/>
          </a:prstGeom>
        </p:spPr>
      </p:pic>
      <p:sp>
        <p:nvSpPr>
          <p:cNvPr id="5" name="标题 5"/>
          <p:cNvSpPr>
            <a:spLocks noGrp="1"/>
          </p:cNvSpPr>
          <p:nvPr/>
        </p:nvSpPr>
        <p:spPr>
          <a:xfrm>
            <a:off x="1522095" y="5779135"/>
            <a:ext cx="9839325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其实核心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还是找到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Alert;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节点，给他替换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addDefault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执行看看结果，好像没啥问题，再看看实际浏览器的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760" y="1844675"/>
            <a:ext cx="6102350" cy="3169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117215" y="1155700"/>
            <a:ext cx="4764405" cy="440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别忘了我们此时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的入口文件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代码：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85" y="2165985"/>
            <a:ext cx="7133590" cy="2526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55" y="1518920"/>
            <a:ext cx="10394950" cy="458343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4338320" y="818515"/>
            <a:ext cx="3515995" cy="459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实际浏览器的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打印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92020" y="1391285"/>
            <a:ext cx="8093710" cy="795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可以看到浏览器打印也没问题，继续测试打包，依旧没问题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2186305"/>
            <a:ext cx="7527290" cy="30067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484505" y="1331595"/>
            <a:ext cx="3313430" cy="3588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扩展：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刚刚的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a = 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的案例，再继续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回看它的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，我们刚刚是在VariableDeclaration节点操作修改它的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523365"/>
            <a:ext cx="7879715" cy="43707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0.3.1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2018-4-10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0" y="1727835"/>
            <a:ext cx="8130540" cy="4615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91335" y="569595"/>
            <a:ext cx="8427085" cy="861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但是别忘了，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是遍历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中的每一个节点，即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会：VariableDeclaration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===&gt;</a:t>
            </a:r>
            <a:r>
              <a:rPr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VariableDeclarato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36040"/>
            <a:ext cx="8776335" cy="5007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91335" y="690880"/>
            <a:ext cx="9000490" cy="48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因此我们可以不用VariableDeclaration，直接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用VariableDeclarator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5" y="1171575"/>
            <a:ext cx="6183630" cy="5049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2099945"/>
            <a:ext cx="3515995" cy="1651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执行结果，一如既往，打包结果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省略。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2004695"/>
            <a:ext cx="6367145" cy="3288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1480" y="1468755"/>
            <a:ext cx="8256905" cy="164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由于时间有限（而且核心思路已经讲完），因此这里就不讲所有可能出现的情况，就讲一个具体的小案例，实现它的所有处理，以及一些重要的边界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013585"/>
            <a:ext cx="6220460" cy="28314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603625" y="1146175"/>
            <a:ext cx="4749800" cy="582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小案例的入口文件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main.js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441700" y="481330"/>
            <a:ext cx="4749800" cy="50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小案例的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85" y="1095375"/>
            <a:ext cx="5504815" cy="5342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94715" y="1468755"/>
            <a:ext cx="9729470" cy="2835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入口文件没有使用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ant-desing-vue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，因此不需要做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处理，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App.vue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文件里，出现了两种我们没处理的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情况：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components: { Button }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let c = {Button:Button};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message.info('你好')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，可以理解为：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话不多说，继续看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endParaRPr lang="en-US" altLang="zh-CN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65" y="1704340"/>
            <a:ext cx="7893050" cy="473392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59280" y="690880"/>
            <a:ext cx="9000490" cy="996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可以看到，和之前的VariableDeclaration类似，我们可以从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VariableDeclaration里面一层层获取到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，然后再修改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，但是没必要，直接找到</a:t>
            </a:r>
            <a:r>
              <a:rPr lang="en-US" altLang="zh-CN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的Property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节点，直接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改它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56360"/>
            <a:ext cx="8745855" cy="399224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526030" y="817245"/>
            <a:ext cx="6216015" cy="53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修改我们的插件，</a:t>
            </a:r>
            <a:r>
              <a:rPr lang="zh-CN" altLang="en-US" sz="2200" dirty="0" smtClean="0">
                <a:effectLst/>
                <a:latin typeface="+mn-ea"/>
                <a:ea typeface="+mn-ea"/>
                <a:cs typeface="+mn-ea"/>
                <a:sym typeface="+mn-ea"/>
              </a:rPr>
              <a:t>增加Property：</a:t>
            </a:r>
            <a:endParaRPr lang="zh-CN" altLang="en-US" sz="22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12545" y="934085"/>
            <a:ext cx="9776460" cy="5168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总结：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0.7.0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2015-7-21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element-ui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1.0.0rc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2016-8-30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iview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0.9.7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2016-11-10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vant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0.0.4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2017-2-27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最早的版本是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0.3.1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2018-4-10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发布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是最早开源出来的，那么就看看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这个组件库什么时候开始支持按需加载，就不看其他的组件库了（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也的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的确确被后人借鉴，所有组件库按需加载的实现基本都一样）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2087245"/>
            <a:ext cx="9390380" cy="1430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一些其他的有意思</a:t>
            </a:r>
            <a:r>
              <a:rPr lang="zh-CN" altLang="en-US" sz="3000" b="1" dirty="0" smtClean="0">
                <a:solidFill>
                  <a:schemeClr val="tx1"/>
                </a:solidFill>
                <a:ea typeface="宋体" pitchFamily="2" charset="-122"/>
              </a:rPr>
              <a:t>的细节</a:t>
            </a:r>
            <a:endParaRPr lang="zh-CN" altLang="en-US" sz="3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50645"/>
            <a:ext cx="859536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02385" y="883920"/>
            <a:ext cx="9390380" cy="4712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组件库使用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antd-tools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进行构建，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将图标库抽离出来一个单独的库：ant-design-icons，他是一个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monorepo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实际使用的是@ant-design/icons，即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版本的图标库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此外，它支持成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react native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、Vanilla版本，并且，可以继续扩展，因为它本身是处理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的，将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编译成一份通用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，然后就可以通过这份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处理兼容成各种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框架。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而@ant-design/icons使用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编译，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也是一个编译工具，并且，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的作者和babel-plugin-import插件作者是同一个人</a:t>
            </a:r>
            <a:endParaRPr lang="zh-CN" altLang="en-US" sz="24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76375"/>
            <a:ext cx="6940550" cy="47129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76985" y="784860"/>
            <a:ext cx="939038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有兴趣可以了解下这个作者，在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生态方面做出了非常多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贡献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522095" y="784860"/>
            <a:ext cx="9390380" cy="13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有点跑题了，回顾主题，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@ant-design/icons就一个图标库，它用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编译，和我们说的babel-plugin-import有啥关联么，实际上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@ant-design/icons使用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编译，并且使用了importLibToE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965" y="2108200"/>
            <a:ext cx="5374640" cy="43300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533400" y="1564640"/>
            <a:ext cx="4584065" cy="1894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father2.x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源码的importLibToE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，它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也是一个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插件：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10" y="892175"/>
            <a:ext cx="5725160" cy="5074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353820" y="1126490"/>
            <a:ext cx="9887585" cy="409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这里可以非常简单的说下（别看图标库只是寄托在组件库之下的，但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搭建一个图标库也是有点复杂的，丝毫不比搭建一个组件库简单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）他这个插件做了啥事情，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大致讲下怎么搭建一个图标库，他要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做什么事情。不管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还是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或者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angular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的图标库，流程都是一样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文件解析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json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存起来，发布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包，假设叫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根据这个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作为基础，可以构建出各种框架的图标，以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为例，我们可以遍历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@antd/svg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导出的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所有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然后将他套入到一个模板里面，再进行打包，构建出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@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antd/vue</a:t>
            </a:r>
            <a:endParaRPr lang="en-US" altLang="zh-CN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0" y="1331595"/>
            <a:ext cx="6335395" cy="510667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92350" y="521335"/>
            <a:ext cx="7608570" cy="81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这个文件的主要作用就是遍历所有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，然后将获取到的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svg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信息塞入到一个目标里，生成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9000" y="798195"/>
            <a:ext cx="8179435" cy="590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整个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里的文件（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react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组件），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generate.ts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文件生成的：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1321435"/>
            <a:ext cx="8987155" cy="493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9678035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此时，我们可以看到，生成的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组件文件引入的都是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目录下的文件，而我们的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@ant-design/icons作为一个及格的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包，都会发布三个版本，一个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版本）</a:t>
            </a: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1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但是此时如果我们都根据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icons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目录里面的文件，构建出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的话，就会有一个缺点，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都引的是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目录文件，@ant-design/icons的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版本引它没问题，但是@ant-design/icons的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版本按道理应该引入</a:t>
            </a:r>
            <a:r>
              <a:rPr lang="en-US" altLang="zh-CN" sz="2100" dirty="0" smtClean="0">
                <a:latin typeface="+mn-ea"/>
                <a:ea typeface="+mn-ea"/>
                <a:cs typeface="+mn-ea"/>
                <a:sym typeface="+mn-ea"/>
              </a:rPr>
              <a:t>@ant-design/icons-svg/es</a:t>
            </a:r>
            <a:r>
              <a:rPr lang="zh-CN" altLang="en-US" sz="2100" dirty="0" smtClean="0">
                <a:latin typeface="+mn-ea"/>
                <a:ea typeface="+mn-ea"/>
                <a:cs typeface="+mn-ea"/>
                <a:sym typeface="+mn-ea"/>
              </a:rPr>
              <a:t>目录才对，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因此，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father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的importLibToE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选项就是做的这么一件事情，单纯的将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@ant-design/icons-svg/lib/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改成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@ant-design/icons-svg/es/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仅此而已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075373"/>
            <a:ext cx="10220960" cy="4706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最早有按需加载记录的版本</a:t>
            </a:r>
            <a:r>
              <a:rPr lang="zh-CN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，此时是2015 年 11 月 19 日。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这个版本的官网：</a:t>
            </a:r>
            <a:r>
              <a:rPr sz="3000" dirty="0">
                <a:effectLst/>
                <a:latin typeface="+mn-ea"/>
                <a:cs typeface="+mn-ea"/>
                <a:sym typeface="+mn-ea"/>
              </a:rPr>
              <a:t>https://010x.ant.design</a:t>
            </a: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sz="3000" dirty="0">
                <a:effectLst/>
                <a:latin typeface="+mn-ea"/>
                <a:cs typeface="+mn-ea"/>
                <a:sym typeface="+mn-ea"/>
              </a:rPr>
              <a:t>这个版本的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github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：https://github.com/ant-design/ant-design/blob/0.10.0/README.md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之前，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是不支持按需加载的！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0.9x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版本的官网：https://09x.ant.design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609600" y="1021715"/>
            <a:ext cx="4460240" cy="4929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我们的模板是这样的，引入的是发布的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版本，但实际上，作为一个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包，我们通常都需要发布三个版本，一个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通用版本，一个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版本），一个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版本（粗浅理解即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es5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版本）。</a:t>
            </a:r>
            <a:endParaRPr lang="zh-CN" altLang="en-US" sz="2100" dirty="0" smtClean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可能在以前，发布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版本即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版本没什么极其重要作用（因为如果不兼容的话会回退到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package.json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main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入口，即用</a:t>
            </a:r>
            <a:r>
              <a:rPr lang="en-US" altLang="zh-CN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lib</a:t>
            </a:r>
            <a:r>
              <a:rPr lang="zh-CN" altLang="en-US" sz="210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版本），但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如果你用了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之后，这个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版本的作用就凸显了，因为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默认就是会将你的包转换为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格式，即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es6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module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，如果你的包本身就是支持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esm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的，就不需要</a:t>
            </a:r>
            <a:r>
              <a:rPr lang="en-US" altLang="zh-CN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vite</a:t>
            </a:r>
            <a:r>
              <a:rPr lang="zh-CN" altLang="en-US" sz="2100" dirty="0" smtClean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再进行转换。</a:t>
            </a:r>
            <a:endParaRPr lang="zh-CN" altLang="en-US" sz="2100" dirty="0" smtClean="0">
              <a:solidFill>
                <a:srgbClr val="FF0000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8722360" cy="473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源码编译，主要使用了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gulp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、以及一个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jsx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babel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插件，主要的逻辑逻辑写在了项目目录的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antd-tools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里，但是，应该也是借鉴了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的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antd-tools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（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https://github.com/ant-design/antd-tools）</a:t>
            </a:r>
            <a:endParaRPr lang="zh-CN" altLang="en-US" sz="19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其实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两者虽然使用的框架不同，但是如果你花点阅读过两者的源码，你就会发现，他们组件设计基本都是一样的，最大的区别就只有依赖的框架不一样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除了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，我们还简单的了解了下其他相对流行的组件库，可以发现虽然他们的的构建方式不一样，但是他们组织代码的方式基本是一样的，都会将所有组件进行拆分，让每个组件都尽可能的没有外部依赖（并不是每一个组件写在一个文件夹里，他就一定是完全无依赖的，比如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这个大组件，他一般会依赖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这个小组件，但是他不会依赖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form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table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这种和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button-group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完全没关系的组件），这样，外部引入这个组件的时候，自然就可以只引入这个组件的入口文件来实现最原始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的“按需加载”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1900" b="1" dirty="0" smtClean="0">
                <a:ea typeface="宋体" pitchFamily="2" charset="-122"/>
                <a:sym typeface="+mn-ea"/>
              </a:rPr>
              <a:t>其实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vue3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的按需加载类似这样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892935" y="1017905"/>
            <a:ext cx="7892415" cy="381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既然说到了</a:t>
            </a:r>
            <a:r>
              <a:rPr lang="en-US" altLang="zh-CN" sz="19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1900" b="1" dirty="0" smtClean="0">
                <a:solidFill>
                  <a:schemeClr val="tx1"/>
                </a:solidFill>
                <a:ea typeface="宋体" pitchFamily="2" charset="-122"/>
              </a:rPr>
              <a:t>和</a:t>
            </a: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这两个组件库，那么就再说几个流行的组件库，看看他们之间有什么区别：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900" b="1" dirty="0" smtClean="0">
                <a:ea typeface="宋体" pitchFamily="2" charset="-122"/>
                <a:sym typeface="+mn-ea"/>
              </a:rPr>
              <a:t>vue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ant-design-vue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element-ui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iview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vant</a:t>
            </a: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endParaRPr lang="en-US" altLang="zh-CN" sz="1900" b="1" dirty="0" smtClean="0">
              <a:ea typeface="宋体" pitchFamily="2" charset="-122"/>
              <a:sym typeface="+mn-ea"/>
            </a:endParaRPr>
          </a:p>
          <a:p>
            <a:pPr indent="0" algn="l"/>
            <a:r>
              <a:rPr lang="en-US" altLang="zh-CN" sz="1900" b="1" dirty="0" smtClean="0">
                <a:ea typeface="宋体" pitchFamily="2" charset="-122"/>
                <a:sym typeface="+mn-ea"/>
              </a:rPr>
              <a:t>react</a:t>
            </a:r>
            <a:r>
              <a:rPr lang="zh-CN" altLang="en-US" sz="1900" b="1" dirty="0" smtClean="0">
                <a:ea typeface="宋体" pitchFamily="2" charset="-122"/>
                <a:sym typeface="+mn-ea"/>
              </a:rPr>
              <a:t>组件库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en-US" altLang="zh-CN" sz="1900" b="1" dirty="0" smtClean="0">
                <a:ea typeface="宋体" pitchFamily="2" charset="-122"/>
                <a:sym typeface="+mn-ea"/>
              </a:rPr>
              <a:t>ant-design</a:t>
            </a:r>
            <a:endParaRPr lang="zh-CN" altLang="en-US" sz="19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691640" y="5533390"/>
            <a:ext cx="970089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gulp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（其实还是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bebel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）打包组件库的各个组件，构建出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1202690"/>
            <a:ext cx="7028815" cy="438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30" y="1551305"/>
            <a:ext cx="4617085" cy="3305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iview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2.0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34837"/>
          <a:stretch>
            <a:fillRect/>
          </a:stretch>
        </p:blipFill>
        <p:spPr>
          <a:xfrm>
            <a:off x="540385" y="1410335"/>
            <a:ext cx="5276850" cy="3972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1491615"/>
            <a:ext cx="5173345" cy="3208655"/>
          </a:xfrm>
          <a:prstGeom prst="rect">
            <a:avLst/>
          </a:prstGeom>
        </p:spPr>
      </p:pic>
      <p:sp>
        <p:nvSpPr>
          <p:cNvPr id="8" name="标题 5"/>
          <p:cNvSpPr>
            <a:spLocks noGrp="1"/>
          </p:cNvSpPr>
          <p:nvPr/>
        </p:nvSpPr>
        <p:spPr>
          <a:xfrm>
            <a:off x="1791335" y="5654675"/>
            <a:ext cx="878205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和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element组件库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2.15.12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的多入口打包组件库的各个组件，构建出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lib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0" y="1390650"/>
            <a:ext cx="5197475" cy="378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" y="1138555"/>
            <a:ext cx="6253480" cy="4289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1522095" y="5589270"/>
            <a:ext cx="9276080" cy="75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使用babel打包组件库的各个组件，构建出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es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目录（按需加载版本）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使用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的单入口打包组件库的入口文件，构建出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dist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目录（</a:t>
            </a:r>
            <a:r>
              <a:rPr lang="en-US" altLang="zh-CN" sz="1800" b="1" dirty="0" smtClean="0">
                <a:ea typeface="宋体" pitchFamily="2" charset="-122"/>
                <a:sym typeface="+mn-ea"/>
              </a:rPr>
              <a:t>umd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版本）</a:t>
            </a:r>
            <a:endParaRPr lang="zh-CN" altLang="en-US" sz="1800" b="1" dirty="0" smtClean="0">
              <a:solidFill>
                <a:schemeClr val="tx1"/>
              </a:solidFill>
              <a:ea typeface="宋体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138555"/>
            <a:ext cx="5534660" cy="430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5" y="1138555"/>
            <a:ext cx="5858510" cy="4321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" y="1160780"/>
            <a:ext cx="6854825" cy="41065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0" y="1576070"/>
            <a:ext cx="5634355" cy="4429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55875"/>
            <a:ext cx="9276080" cy="1318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 smtClean="0">
                <a:ea typeface="宋体" pitchFamily="2" charset="-122"/>
                <a:sym typeface="+mn-ea"/>
              </a:rPr>
              <a:t>再看看他们的最终编译</a:t>
            </a:r>
            <a:r>
              <a:rPr lang="zh-CN" altLang="en-US" sz="3000" b="1" dirty="0" smtClean="0">
                <a:ea typeface="宋体" pitchFamily="2" charset="-122"/>
                <a:sym typeface="+mn-ea"/>
              </a:rPr>
              <a:t>的样式</a:t>
            </a:r>
            <a:endParaRPr lang="zh-CN" altLang="en-US" sz="3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297940"/>
            <a:ext cx="6563995" cy="4676140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ant-desigin-vue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1.x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20" y="1299845"/>
            <a:ext cx="7728585" cy="5138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element-ui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2.x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1138555"/>
            <a:ext cx="7052310" cy="51193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2536825"/>
            <a:ext cx="9276080" cy="196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ea typeface="宋体" pitchFamily="2" charset="-122"/>
                <a:sym typeface="+mn-ea"/>
              </a:rPr>
              <a:t>总结最关键的问题有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两个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1.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基本所有组件库的组件都会单独拆分成一个文件夹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en-US" altLang="zh-CN" sz="1800" b="1" dirty="0" smtClean="0">
                <a:ea typeface="宋体" pitchFamily="2" charset="-122"/>
                <a:sym typeface="+mn-ea"/>
              </a:rPr>
              <a:t>2. </a:t>
            </a:r>
            <a:r>
              <a:rPr lang="zh-CN" altLang="en-US" sz="1800" b="1" dirty="0" smtClean="0">
                <a:ea typeface="宋体" pitchFamily="2" charset="-122"/>
                <a:sym typeface="+mn-ea"/>
              </a:rPr>
              <a:t>单个组件的逻辑和样式分离</a:t>
            </a:r>
            <a:endParaRPr lang="zh-CN" altLang="en-US" sz="18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40100" y="607060"/>
            <a:ext cx="50666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vant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组件库</a:t>
            </a:r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2.12.53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area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组件编译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后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162685"/>
            <a:ext cx="8891270" cy="49396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如果感兴趣，可以看看我写的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vue2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的组件库以及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图标库：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，基本复刻了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1.x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版本）以及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ant-tood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en-US" altLang="zh-CN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billd-ui-icons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https://github.com/galaxy-s10/billd-ui-icons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），迷你版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，大量参照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ant-design-icons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457960" y="1950085"/>
            <a:ext cx="9276080" cy="2957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如果有时间，可以写一个我们前端的组件库（比如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vue3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的，如果是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nuxt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的话，写组件的时候得考虑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ssr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），发布到阿里云的私有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npm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仓库，大家共同维护，把一些常用的组件都集成到里面，比如一些分页组件、长列表分页、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loading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组件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等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50" y="2023745"/>
            <a:ext cx="10369550" cy="3106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https://git-scm.com/docs/git-show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https://github.com/jantimon/html-webpack-plugin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https://webpack.docschina.org/api/compiler-hooks/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https://webpack.docschina.org/api/compilation-hooks/#processassets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3" action="ppaction://hlinkfile"/>
            </a:endParaRPr>
          </a:p>
          <a:p>
            <a:pPr indent="0">
              <a:buNone/>
            </a:pP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701165" y="1033780"/>
            <a:ext cx="927608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 smtClean="0">
                <a:ea typeface="宋体" pitchFamily="2" charset="-122"/>
                <a:sym typeface="+mn-ea"/>
              </a:rPr>
              <a:t>参考</a:t>
            </a:r>
            <a:endParaRPr lang="zh-CN" altLang="en-US" sz="32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522095" y="984250"/>
            <a:ext cx="9538335" cy="4677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b="1" dirty="0" smtClean="0">
                <a:ea typeface="宋体" pitchFamily="2" charset="-122"/>
                <a:sym typeface="+mn-ea"/>
              </a:rPr>
              <a:t>下一次分享可能会讲：</a:t>
            </a:r>
            <a:r>
              <a:rPr lang="en-US" altLang="zh-CN" sz="3000" b="1" dirty="0" smtClean="0">
                <a:ea typeface="宋体" pitchFamily="2" charset="-122"/>
                <a:sym typeface="+mn-ea"/>
              </a:rPr>
              <a:t>billd-html-webpack-plugin</a:t>
            </a:r>
            <a:endParaRPr lang="en-US" altLang="zh-CN" sz="30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30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看名字可以猜出来它是一个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插件，但实际上它是一个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webpack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vite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nuxt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、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rollup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插件的集合体。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800" b="1" dirty="0" smtClean="0">
                <a:ea typeface="宋体" pitchFamily="2" charset="-122"/>
                <a:sym typeface="+mn-ea"/>
              </a:rPr>
              <a:t>这个插件只做了一件事情（而且很简单，但实用），只是要做的这件事情，在不同工具下要通过他们提供的</a:t>
            </a:r>
            <a:r>
              <a:rPr lang="en-US" altLang="zh-CN" sz="2800" b="1" dirty="0" smtClean="0">
                <a:ea typeface="宋体" pitchFamily="2" charset="-122"/>
                <a:sym typeface="+mn-ea"/>
              </a:rPr>
              <a:t>api</a:t>
            </a:r>
            <a:r>
              <a:rPr lang="zh-CN" altLang="en-US" sz="2800" b="1" dirty="0" smtClean="0">
                <a:ea typeface="宋体" pitchFamily="2" charset="-122"/>
                <a:sym typeface="+mn-ea"/>
              </a:rPr>
              <a:t>来实现这件事。</a:t>
            </a:r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endParaRPr lang="zh-CN" altLang="en-US" sz="2800" b="1" dirty="0" smtClean="0">
              <a:ea typeface="宋体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ea typeface="宋体" pitchFamily="2" charset="-122"/>
                <a:sym typeface="+mn-ea"/>
              </a:rPr>
              <a:t>感兴趣的可以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先去看看源码：https://github.com/galaxy-s10/billd-html-webpack-plugin</a:t>
            </a:r>
            <a:endParaRPr lang="zh-CN" altLang="en-US" sz="2000" b="1" dirty="0" smtClean="0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3930" y="1316990"/>
            <a:ext cx="10486390" cy="39681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可以看到，虽然最早在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0.10.0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版本，也就是2015 年 11 月 19 日，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ant-design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就支持按需加载了（但是样式不支持），从使用方式来看，可以看出要想用有按需加载的效果，就不能按照正常的写法（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import {Button} from 'antd'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）来写。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直到0.11.0版本（2015 年 12 月 22 日），才宣布用正常的写法也能实现按需加载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3659" y="2820583"/>
            <a:ext cx="33095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 anchorCtr="1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559" y="6089779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85927" y="6245290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50561" y="6236195"/>
            <a:ext cx="155510" cy="45719"/>
          </a:xfrm>
          <a:prstGeom prst="rect">
            <a:avLst/>
          </a:prstGeom>
          <a:solidFill>
            <a:srgbClr val="696D81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79" y="2318042"/>
            <a:ext cx="1411839" cy="3179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95" y="1721485"/>
            <a:ext cx="7127240" cy="3741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4110" y="1111568"/>
            <a:ext cx="1000252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610" y="1141413"/>
            <a:ext cx="109702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0.10.5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版本（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0.11.0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的上一个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版本）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readme.md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1854200"/>
            <a:ext cx="6691630" cy="4088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1960" y="1674178"/>
            <a:ext cx="8768080" cy="935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None/>
            </a:pPr>
            <a:r>
              <a:rPr lang="zh-CN" altLang="en-US" sz="55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endParaRPr lang="zh-CN" altLang="en-US" sz="3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82140" y="4605973"/>
            <a:ext cx="8768080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注意，可能有的人用的是babel-plugin-component，但babel-plugin-component其实是饿了么（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element-ui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了babel-plugin-import（阿里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umi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开源的），这里只讲主线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分支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6500" y="1936433"/>
            <a:ext cx="9991725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ant-design0.10.0到0.11.0之间并不是因为进行了某种破坏性更新，而是因为在ant-design的0.10.0版本发布的同时，ant-design创建babel-plugin-antd仓库（也就是现在的babel-plugin-import），然后ant-design在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0.11.0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版本的时候，就首次推荐使用babel-plugin-antd插件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55" y="1084580"/>
            <a:ext cx="8676005" cy="51600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819150"/>
            <a:ext cx="9446260" cy="5283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0" y="852805"/>
            <a:ext cx="7789545" cy="53486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730058"/>
            <a:ext cx="8856980" cy="2398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可以看到babel-plugin-import最早其实是叫babel-plugin-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，直至到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0.5.1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版本后，才发布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版本，并且改名成babel-plugin-import，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以前，其实主要是为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antd-mobile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服务的，后面才扩展成更为通用的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我们先看看babel-plugin-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最早期的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0.2.0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1558925"/>
            <a:ext cx="5348605" cy="44151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912813"/>
            <a:ext cx="88569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然后是babel-plugin-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现在最新的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1.13.6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05" y="1464945"/>
            <a:ext cx="5367655" cy="4672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960880"/>
            <a:ext cx="88569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从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readme.md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上看，最老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0.2.0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和最新的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1.3.6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版本做的事情其实都差不多，无非是新版多了个导入样式功能（其实在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版本就支持了导入样式），当然了实际源码里肯定是增加了很多优化和边界处理的。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148715"/>
            <a:ext cx="918972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讲了那么多按需加载插件相关的历史，那么说下为什么需要这个插件，他解决了什么问题，意义是什么：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提高了编译速度（用了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就只会引入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Button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，而不会引入整个组件库）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此时是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2015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年，还是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webpack3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的时代，没有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（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才开始有的东西，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是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2018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年发布）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02828"/>
            <a:ext cx="9189720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1.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不需要通过特定的写法就能达到按需加载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2.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提高了编译速度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2785" y="1972310"/>
            <a:ext cx="7661910" cy="2352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目录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各个组件库开源历史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、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babel-plugin-import出现</a:t>
            </a:r>
            <a:endParaRPr kumimoji="0" lang="en-US" altLang="zh-CN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，站在巨人（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）肩膀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实现一个迷你版的按需加载</a:t>
            </a:r>
            <a:r>
              <a:rPr kumimoji="0" lang="en-US" altLang="zh-CN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babel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插件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unplugin-vue-components，新型按需加载插件（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略过）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  <a:p>
            <a:pPr marL="342900" marR="0" indent="-34290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思考：有没有其他方式实现按需</a:t>
            </a:r>
            <a:r>
              <a:rPr kumimoji="0" lang="zh-CN" altLang="en-US" sz="21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加载</a:t>
            </a:r>
            <a:endParaRPr kumimoji="0" lang="zh-CN" altLang="en-US" sz="21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689735" y="1347470"/>
            <a:ext cx="8812530" cy="416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源自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ant-design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，按道理来说用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举例应该是最好的，但是如果用当时的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版本举例的话，要模拟当时的环境比较麻烦，因为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是基于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react0.x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的版本的。综合考虑后这里选了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1.3.x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版本举例（虽然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发布的最早版本时，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webpack4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已经出了，但是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并没有一开始就使用</a:t>
            </a:r>
            <a:r>
              <a:rPr lang="en-US" altLang="zh-CN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sideEffects</a:t>
            </a:r>
            <a:r>
              <a:rPr lang="zh-CN" altLang="en-US" sz="2800" dirty="0" smtClean="0">
                <a:effectLst/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8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842645" y="1111250"/>
            <a:ext cx="10527030" cy="1042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环境：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vuecli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5(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基于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webpack5)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+ant-design-vue1.3.2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没有使用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sideEffects</a:t>
            </a:r>
            <a:r>
              <a:rPr 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)</a:t>
            </a:r>
            <a:r>
              <a:rPr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，不使用babel-plugin-import</a:t>
            </a:r>
            <a:endParaRPr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6678930" y="2453005"/>
            <a:ext cx="5318760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{ Button }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console.log(Button);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639445" y="2453005"/>
            <a:ext cx="5584825" cy="188722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000" b="1" dirty="0" smtClean="0">
                <a:solidFill>
                  <a:schemeClr val="tx1"/>
                </a:solidFill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import Antd from 'ant-design-vue';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a typeface="宋体" pitchFamily="2" charset="-122"/>
              </a:rPr>
              <a:t>console.log(Antd);</a:t>
            </a:r>
            <a:endParaRPr lang="zh-CN" altLang="en-US" sz="20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/>
        </p:nvSpPr>
        <p:spPr>
          <a:xfrm>
            <a:off x="1099185" y="4570095"/>
            <a:ext cx="10270490" cy="139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在同样环境，只有入口文件不一样的情况下，两者的打包情况是否一样：</a:t>
            </a:r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endParaRPr lang="zh-CN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：不一样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781685" y="753745"/>
            <a:ext cx="10971530" cy="619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ea typeface="宋体" pitchFamily="2" charset="-122"/>
                <a:sym typeface="+mn-ea"/>
              </a:rPr>
              <a:t>入口文件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1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：</a:t>
            </a:r>
            <a:r>
              <a:rPr lang="en-US" altLang="zh-CN" sz="2400" b="1" dirty="0" smtClean="0">
                <a:ea typeface="宋体" pitchFamily="2" charset="-122"/>
                <a:sym typeface="+mn-ea"/>
              </a:rPr>
              <a:t>vuecli5+ant-design-vue1.3.2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52220"/>
            <a:ext cx="8977630" cy="49390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92150" y="8528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入口文件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：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3025"/>
            <a:ext cx="8801100" cy="49009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316038"/>
            <a:ext cx="948372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可以看到，完整引入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最终的打包体积是一样的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构建时间理论上其实也是基本一样的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（多构建几次的平均时间其实是差不多的，但是我测试没有构建几次，只是构建了一次。）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从构建后的产物的文件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值也可以看出，全局引入和局部引入，其实都是引得同一个东西，才会让最终构建的文件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hash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值一致。</a:t>
            </a:r>
            <a:endParaRPr lang="zh-CN" altLang="en-US" sz="3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934845" y="690880"/>
            <a:ext cx="8796655" cy="4908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vuecli5+ant-design-vue1.3.2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，使用babel-plugin-import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45" y="1187450"/>
            <a:ext cx="8610600" cy="4914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369186"/>
            <a:ext cx="9483725" cy="1475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可以看到，使用了babel-plugin-import插件后，只引入</a:t>
            </a:r>
            <a:r>
              <a:rPr lang="en-US" altLang="zh-CN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Button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，最终的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打包体积比之前没使用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babel-plugin-import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的时候小了非常多</a:t>
            </a:r>
            <a:r>
              <a:rPr lang="zh-CN" altLang="en-US" sz="3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，并且</a:t>
            </a:r>
            <a:r>
              <a:rPr lang="zh-CN" altLang="en-US" sz="30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构建时间也减少了很多</a:t>
            </a:r>
            <a:endParaRPr lang="zh-CN" altLang="en-US" sz="3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533651"/>
            <a:ext cx="918972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验证：</a:t>
            </a:r>
            <a:endParaRPr lang="zh-CN" altLang="en-US" sz="30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en-US" sz="3000" dirty="0">
                <a:effectLst/>
                <a:latin typeface="+mn-ea"/>
                <a:cs typeface="+mn-ea"/>
                <a:sym typeface="+mn-ea"/>
              </a:rPr>
              <a:t>3.webpack4</a:t>
            </a:r>
            <a:r>
              <a:rPr lang="zh-CN" altLang="en-US" sz="3000" dirty="0">
                <a:effectLst/>
                <a:latin typeface="+mn-ea"/>
                <a:cs typeface="+mn-ea"/>
                <a:sym typeface="+mn-ea"/>
              </a:rPr>
              <a:t>中的</a:t>
            </a:r>
            <a:r>
              <a:rPr lang="en-US" altLang="zh-CN" sz="3000" dirty="0">
                <a:effectLst/>
                <a:latin typeface="+mn-ea"/>
                <a:cs typeface="+mn-ea"/>
                <a:sym typeface="+mn-ea"/>
              </a:rPr>
              <a:t>sideEffects</a:t>
            </a:r>
            <a:endParaRPr lang="en-US" sz="30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625475" y="814705"/>
            <a:ext cx="11089005" cy="5918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vuecli5+ant-design-vue1.3.3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（已经使用了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sideEffects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不使用babel-plugin-import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346200"/>
            <a:ext cx="8629650" cy="4910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8420" y="1862138"/>
            <a:ext cx="989774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ant-design-vue1.3.3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已经用了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了，但是还是完整了打包了整个组件库，这是因为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入口文件是dist/antd.min.js的问题（他是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umd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版本）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，到了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版本</a:t>
            </a:r>
            <a:r>
              <a:rPr lang="zh-CN" sz="2400" dirty="0" smtClean="0">
                <a:effectLst/>
                <a:latin typeface="+mn-ea"/>
                <a:cs typeface="+mn-ea"/>
                <a:sym typeface="+mn-ea"/>
              </a:rPr>
              <a:t>，入口文件才变了，不再引入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dist/antd.min.js了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34465" y="725805"/>
            <a:ext cx="9725660" cy="5583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注意：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既然分享了，就得让大家尽可能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全面的了解（掌握）</a:t>
            </a: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，不会直接上来就打开babel-plugin-import的源码，逐行解释一下作用，然后就开始复刻一个自己的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babel-plugin-import。这样其实是没什么意义的。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理由：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不应该本末倒置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你看到的源码是结果，如果你只看源码，那么你得到的可能只是这一个结果，中间的过程其实你是不知道的。约等于看完源码了，但其实只是看完了里面的逻辑和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语法。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为了看源码而看源码没意义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。看过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源码的人一抓一大把，参与过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开发的人（提过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）不多，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的核心成员更少。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大部分人看源码可能都是停留在一些共识上面，比如</a:t>
            </a:r>
            <a:r>
              <a:rPr lang="en-US" altLang="zh-CN" sz="2100" dirty="0">
                <a:effectLst/>
                <a:latin typeface="+mn-ea"/>
                <a:cs typeface="+mn-ea"/>
                <a:sym typeface="+mn-ea"/>
              </a:rPr>
              <a:t>vue2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不能检测数组变化，但实际上并不是实现不了，实现方式也很简单，继续对数组进行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递归observe就可以了，只是为了性能问题不实现（https://github.com/vuejs/vue/issues/8562）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比较全面的了解过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和</a:t>
            </a:r>
            <a:r>
              <a:rPr lang="en-US" altLang="zh-CN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ant-design-vue</a:t>
            </a:r>
            <a:r>
              <a:rPr lang="zh-CN" altLang="en-US" sz="210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源码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，知道一些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前置内容（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babel-plugin-import</a:t>
            </a: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最初就是为</a:t>
            </a:r>
            <a:r>
              <a:rPr lang="en-US" altLang="zh-CN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antd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而诞生的</a:t>
            </a:r>
            <a:r>
              <a:rPr lang="zh-CN" altLang="en-US" sz="21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cs typeface="+mn-ea"/>
                <a:sym typeface="Calibri" panose="020F0502020204030204"/>
              </a:rPr>
              <a:t>）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100" dirty="0">
                <a:effectLst/>
                <a:latin typeface="+mn-ea"/>
                <a:cs typeface="+mn-ea"/>
                <a:sym typeface="+mn-ea"/>
              </a:rPr>
              <a:t>最初版本的babel-plugin-import源码只有不到一百行代码。再怎么说，也说不够一个钟。</a:t>
            </a:r>
            <a:endParaRPr lang="zh-CN" altLang="en-US" sz="21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4715" y="770573"/>
            <a:ext cx="1068705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algn="l"/>
            <a:r>
              <a:rPr lang="en-US" altLang="zh-CN" sz="2000" b="1" dirty="0" smtClean="0">
                <a:ea typeface="宋体" pitchFamily="2" charset="-122"/>
                <a:sym typeface="+mn-ea"/>
              </a:rPr>
              <a:t>vuecli5+ant-design-vue1.3.4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（已经使用了</a:t>
            </a:r>
            <a:r>
              <a:rPr lang="en-US" altLang="zh-CN" sz="2000" b="1" dirty="0" smtClean="0">
                <a:ea typeface="宋体" pitchFamily="2" charset="-122"/>
                <a:sym typeface="+mn-ea"/>
              </a:rPr>
              <a:t>sideEffects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）</a:t>
            </a:r>
            <a:r>
              <a:rPr lang="zh-CN" altLang="en-US" sz="2000" b="1" dirty="0" smtClean="0">
                <a:ea typeface="宋体" pitchFamily="2" charset="-122"/>
                <a:sym typeface="+mn-ea"/>
              </a:rPr>
              <a:t>，不使用babel-plugin-import</a:t>
            </a:r>
            <a:endParaRPr lang="zh-CN" altLang="en-US" sz="2000" b="1" dirty="0" smtClean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296670"/>
            <a:ext cx="8853805" cy="4805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29055" y="1477010"/>
            <a:ext cx="9897745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可以看到，</a:t>
            </a:r>
            <a:r>
              <a:rPr lang="en-US" altLang="zh-CN" sz="2400" dirty="0" smtClean="0">
                <a:effectLst/>
                <a:latin typeface="+mn-ea"/>
                <a:cs typeface="+mn-ea"/>
                <a:sym typeface="+mn-ea"/>
              </a:rPr>
              <a:t>ant-design-vue1.3.4</a:t>
            </a:r>
            <a:r>
              <a:rPr lang="zh-CN" altLang="en-US" sz="2400" dirty="0" smtClean="0">
                <a:effectLst/>
                <a:latin typeface="+mn-ea"/>
                <a:cs typeface="+mn-ea"/>
                <a:sym typeface="+mn-ea"/>
              </a:rPr>
              <a:t>的时候，没有使用babel-plugin-import插件，也能实现按需加载打包效果</a:t>
            </a: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400" dirty="0" smtClean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那么，在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发布后，组件库也都配置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的情况下，好像babel-plugin-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就没有存在的意义了，但其实还是有的，因为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即使配置了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sideEffects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，只会对</a:t>
            </a:r>
            <a:r>
              <a:rPr lang="en-US" altLang="zh-CN" sz="2400" dirty="0">
                <a:effectLst/>
                <a:latin typeface="+mn-ea"/>
                <a:cs typeface="+mn-ea"/>
                <a:sym typeface="+mn-ea"/>
              </a:rPr>
              <a:t>js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进行依赖分析按需打包，但是组件库的样式并不能处理，因此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发布后，babel-plugin-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+mn-ea"/>
                <a:cs typeface="+mn-ea"/>
                <a:sym typeface="+mn-ea"/>
              </a:rPr>
              <a:t>的最主要作用其实就剩下按需加载样式了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394460" y="1235075"/>
            <a:ext cx="9403080" cy="4753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额外再提一下刚刚的入口文件不一样，它意味着什么？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的，如果你没有使用按需加载插件的话，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</a:t>
            </a:r>
            <a:r>
              <a:rPr lang="zh-CN" altLang="en-US" sz="2800" dirty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你没办法进行调试源码</a:t>
            </a:r>
            <a:endParaRPr lang="zh-CN" altLang="en-US" sz="2800" dirty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怎么证明就是用的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版本？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最简单的办法就是你在dist/antd.min.js里面加一行打印的代码，运行项目后，可以在控制台看到这行打印，并且你改动dist/antd.min.js里面的文件，也会触发热更新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85415" y="795655"/>
            <a:ext cx="649668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 smtClean="0">
                <a:ea typeface="宋体" pitchFamily="2" charset="-122"/>
                <a:sym typeface="+mn-ea"/>
              </a:rPr>
              <a:t>ant-design-vue1.3.3</a:t>
            </a:r>
            <a:r>
              <a:rPr lang="zh-CN" altLang="en-US" sz="2400" b="1" dirty="0" smtClean="0">
                <a:ea typeface="宋体" pitchFamily="2" charset="-122"/>
                <a:sym typeface="+mn-ea"/>
              </a:rPr>
              <a:t>版本的实际入口文件</a:t>
            </a:r>
            <a:endParaRPr lang="zh-CN" altLang="en-US" sz="2400" b="1" dirty="0" smtClean="0">
              <a:ea typeface="宋体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" y="1254760"/>
            <a:ext cx="8935720" cy="5088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605915"/>
            <a:ext cx="9403080" cy="38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可以看到在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版本以前，入口文件是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如果你没有使用按需加载插件的话，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'ant-design-vue'，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这样你引入的就是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版本（并且还是压缩版的）里面的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28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800" dirty="0">
                <a:effectLst/>
                <a:latin typeface="+mn-ea"/>
                <a:ea typeface="+mn-ea"/>
                <a:cs typeface="+mn-ea"/>
                <a:sym typeface="+mn-ea"/>
              </a:rPr>
              <a:t>是包含所有组件的，基本上你没办法进行调试源码</a:t>
            </a:r>
            <a:endParaRPr lang="zh-CN" altLang="en-US" sz="28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52855"/>
            <a:ext cx="9403080" cy="4171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因此，在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1.3.4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版本以前，如果你需要调试源码的话，你只能使用按需加载插件，这样你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{Button} from 'ant-design-vue'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这样写，就可以修改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ant-design-vue/lib/button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的源码进行调试。当然，你不同按需加载插件的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话，也可以直接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import Button from 'ant-design-vue/lib/button'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这样写，也能调试。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/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注意：现在说的调试，都是在编译好的代码里面调试，虽然相比直接调试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umd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的（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dist/antd.min.js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）友好很多，但最好调试办法还是拉对应仓库的源代码下来然后用</a:t>
            </a:r>
            <a:r>
              <a:rPr lang="en-US" altLang="zh-CN" sz="2600" dirty="0">
                <a:effectLst/>
                <a:latin typeface="+mn-ea"/>
                <a:ea typeface="+mn-ea"/>
                <a:cs typeface="+mn-ea"/>
                <a:sym typeface="+mn-ea"/>
              </a:rPr>
              <a:t>yarn link</a:t>
            </a:r>
            <a:r>
              <a:rPr lang="zh-CN" altLang="en-US" sz="2600" dirty="0">
                <a:effectLst/>
                <a:latin typeface="+mn-ea"/>
                <a:ea typeface="+mn-ea"/>
                <a:cs typeface="+mn-ea"/>
                <a:sym typeface="+mn-ea"/>
              </a:rPr>
              <a:t>之类软连接进行调试。</a:t>
            </a:r>
            <a:endParaRPr lang="zh-CN" altLang="en-US" sz="26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1050" y="1999298"/>
            <a:ext cx="9982200" cy="1813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官网描述</a:t>
            </a:r>
            <a:r>
              <a:rPr lang="en-US" altLang="zh-CN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2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主要作用：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导入它：导入并包含该模块，分析评估它并继续进行依赖分析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跳过它：不导入它，不分析评估它但会继续进行依赖分析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r>
              <a:rPr lang="zh-CN" altLang="en-US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排除它：不导入它，不评估且不做依赖分析</a:t>
            </a:r>
            <a:endParaRPr lang="zh-CN" altLang="en-US" sz="28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4715" y="4140835"/>
            <a:ext cx="998220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None/>
            </a:pP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官网引用：https://webpack.docschina.org/guides/tree-shaking/#clarifying-tree-shaking-and-sideeffects，这个解释以及里面的shopify案例很重要（因为各大组件库的设计也都类似</a:t>
            </a:r>
            <a:r>
              <a:rPr lang="zh-CN" altLang="en-US" sz="2400" dirty="0">
                <a:effectLst/>
                <a:latin typeface="+mn-ea"/>
                <a:cs typeface="+mn-ea"/>
                <a:sym typeface="+mn-ea"/>
              </a:rPr>
              <a:t>shopify），建议多看几遍理解</a:t>
            </a:r>
            <a:endParaRPr lang="zh-CN" altLang="en-US" sz="2400" dirty="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0" y="1052513"/>
            <a:ext cx="998220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webpack4</a:t>
            </a:r>
            <a:r>
              <a:rPr lang="zh-C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sideEffects</a:t>
            </a:r>
            <a:endParaRPr lang="zh-CN" altLang="en-US" sz="28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082675"/>
            <a:ext cx="6727825" cy="495998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347585" y="1319530"/>
            <a:ext cx="4632325" cy="386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 smtClean="0">
                <a:solidFill>
                  <a:schemeClr val="tx1"/>
                </a:solidFill>
                <a:ea typeface="宋体" pitchFamily="2" charset="-122"/>
              </a:rPr>
              <a:t>1.3.3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package.json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里面的sideEffects，它的意思就是：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里面所有的文件都是有副作用的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(dist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是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umd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版本，不支持按需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)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es/button/style</a:t>
            </a: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里的所有文件都是有副作用的</a:t>
            </a:r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solidFill>
                  <a:schemeClr val="tx1"/>
                </a:solidFill>
                <a:ea typeface="宋体" pitchFamily="2" charset="-122"/>
              </a:rPr>
              <a:t>举例：</a:t>
            </a:r>
            <a:r>
              <a:rPr lang="en-US" altLang="zh-CN" sz="2200" b="1" dirty="0" smtClean="0">
                <a:solidFill>
                  <a:schemeClr val="tx1"/>
                </a:solidFill>
                <a:ea typeface="宋体" pitchFamily="2" charset="-122"/>
              </a:rPr>
              <a:t>lib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/button/style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里的所有文件都是有副作用的</a:t>
            </a:r>
            <a:endParaRPr lang="zh-CN" altLang="en-US" sz="2200" b="1" dirty="0" smtClean="0">
              <a:ea typeface="宋体" pitchFamily="2" charset="-122"/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 sz="2200" b="1" dirty="0" smtClean="0">
                <a:ea typeface="宋体" pitchFamily="2" charset="-122"/>
                <a:sym typeface="+mn-ea"/>
              </a:rPr>
              <a:t>所有</a:t>
            </a:r>
            <a:r>
              <a:rPr lang="en-US" altLang="zh-CN" sz="2200" b="1" dirty="0" smtClean="0">
                <a:ea typeface="宋体" pitchFamily="2" charset="-122"/>
                <a:sym typeface="+mn-ea"/>
              </a:rPr>
              <a:t>less</a:t>
            </a:r>
            <a:r>
              <a:rPr lang="zh-CN" altLang="en-US" sz="2200" b="1" dirty="0" smtClean="0">
                <a:ea typeface="宋体" pitchFamily="2" charset="-122"/>
                <a:sym typeface="+mn-ea"/>
              </a:rPr>
              <a:t>文件都是有副作用的</a:t>
            </a:r>
            <a:endParaRPr lang="en-US" altLang="zh-CN" sz="2200" b="1" dirty="0" smtClean="0">
              <a:solidFill>
                <a:schemeClr val="tx1"/>
              </a:solidFill>
              <a:ea typeface="宋体" pitchFamily="2" charset="-122"/>
            </a:endParaRPr>
          </a:p>
          <a:p>
            <a:pPr algn="l"/>
            <a:endParaRPr lang="zh-CN" altLang="en-US" sz="22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67510" y="1726883"/>
            <a:ext cx="885698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再次总结：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在babel-plugin-import的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0.5.0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版本的时候（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2016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月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日），按需加载基本就已经定型了，即早在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webpack4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发布前一两年，组件库就可以利用babel-plugin-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import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插件支持按需加载了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现在是</a:t>
            </a:r>
            <a:r>
              <a:rPr lang="en-US" altLang="zh-CN" sz="2900" dirty="0">
                <a:effectLst/>
                <a:latin typeface="+mn-ea"/>
                <a:cs typeface="+mn-ea"/>
                <a:sym typeface="+mn-ea"/>
              </a:rPr>
              <a:t>2023</a:t>
            </a:r>
            <a:r>
              <a:rPr lang="zh-CN" altLang="en-US" sz="2900" dirty="0">
                <a:effectLst/>
                <a:latin typeface="+mn-ea"/>
                <a:cs typeface="+mn-ea"/>
                <a:sym typeface="+mn-ea"/>
              </a:rPr>
              <a:t>年，来实现一下迷你版的按需加载插件</a:t>
            </a:r>
            <a:endParaRPr lang="zh-CN" altLang="en-US" sz="29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1437005"/>
            <a:ext cx="8856980" cy="535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+mn-ea"/>
                <a:sym typeface="+mn-ea"/>
              </a:rPr>
              <a:t>实现迷你版的按需加载插件</a:t>
            </a:r>
            <a:endParaRPr lang="zh-CN" altLang="en-US" sz="2900" dirty="0">
              <a:effectLst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2505" y="2177415"/>
            <a:ext cx="10552430" cy="32137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从零造轮子很难，但在有前人的基础上造轮子简单很多，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类比：</a:t>
            </a: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None/>
            </a:pPr>
            <a:endParaRPr lang="zh-CN" altLang="en-US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和babel-plugin-component（直接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了babel-plugin-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开源）和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开源），仔细看你会发现早期的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ant-design-vue</a:t>
            </a:r>
            <a:r>
              <a:rPr lang="zh-CN" altLang="en-US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的架构方面基本复刻了</a:t>
            </a:r>
            <a:r>
              <a:rPr lang="en-US" altLang="zh-CN" sz="29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endParaRPr lang="en-US" altLang="zh-CN" sz="29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1109663"/>
            <a:ext cx="7939405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看完后，你可能会学到什么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网上搜不到的有关babel-plugin-import的历史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善用第三方库提供的类型定义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会写一个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我认为的babel-plugin-import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它其实是一个很简单的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插件，他的作用（优化包体积，减少构建时间）以及影响（基本被各大组件库推荐使用）远远大于源码本身。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当然了，他也有缺点：依赖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，一些现代的构建工具比如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esbuild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，不使用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，也不支持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babel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插件。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217545" y="549275"/>
            <a:ext cx="5755640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babel-plugin-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主要做了什么？看看</a:t>
            </a:r>
            <a:r>
              <a:rPr lang="en-US" altLang="zh-CN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readme</a:t>
            </a: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1000125"/>
            <a:ext cx="7131685" cy="5102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40610" y="2046605"/>
            <a:ext cx="7219950" cy="224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从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readme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看，好像它只是单纯的转换了下路径以及处理了下路径转换后的引用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那babel-plugin-</a:t>
            </a:r>
            <a:r>
              <a:rPr lang="en-US" altLang="zh-CN" sz="24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为什么要这么做？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>
                <a:effectLst/>
                <a:latin typeface="+mn-ea"/>
                <a:ea typeface="+mn-ea"/>
                <a:cs typeface="+mn-ea"/>
                <a:sym typeface="+mn-ea"/>
              </a:rPr>
              <a:t>看看组件库的实际编译前和编译后的源码就知道了</a:t>
            </a:r>
            <a:endParaRPr lang="zh-CN" altLang="en-US" sz="24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596900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1128395"/>
            <a:ext cx="6374765" cy="55911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069975"/>
            <a:ext cx="7741285" cy="5489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1.3.3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45" y="1292225"/>
            <a:ext cx="7896860" cy="46386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3369945" y="466725"/>
            <a:ext cx="545147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组件源码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998220"/>
            <a:ext cx="5853430" cy="5561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85390" y="60706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组件编译后的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lib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138555"/>
            <a:ext cx="6468745" cy="50812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151380" y="690880"/>
            <a:ext cx="7060565" cy="489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1.x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版本的没有编译</a:t>
            </a:r>
            <a:r>
              <a:rPr lang="en-US" alt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180465"/>
            <a:ext cx="6098540" cy="520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353310" y="892810"/>
            <a:ext cx="7060565" cy="53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ant-design</a:t>
            </a:r>
            <a:r>
              <a:rPr lang="zh-CN" altLang="en-US" sz="2000" dirty="0"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000" dirty="0">
                <a:effectLst/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.x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版本的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组件编译后的</a:t>
            </a:r>
            <a:r>
              <a:rPr lang="en-US" altLang="zh-CN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es</a:t>
            </a:r>
            <a:r>
              <a:rPr lang="zh-CN" altLang="en-US" sz="2000" dirty="0" smtClean="0">
                <a:effectLst/>
                <a:latin typeface="+mn-ea"/>
                <a:ea typeface="+mn-ea"/>
                <a:cs typeface="+mn-ea"/>
                <a:sym typeface="+mn-ea"/>
              </a:rPr>
              <a:t>模块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5" y="1424305"/>
            <a:ext cx="6489065" cy="4657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511935"/>
            <a:ext cx="9390380" cy="4025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以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举例，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可以看到，在组件库设计的时候，就将每一个组件都拆分成一个独立的"纯函数"，即每个组件之间都尽可能的无依赖，然后按需加载插件就会将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 {Alert} from 'ant-design-vue'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给转换为var 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= require('ant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');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因为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里面是只有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相关的逻辑，并没有依赖其他无关的东西（比如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modal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之类的组件），因此最终打包就能实现只打包ant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/lib/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里的代码（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其实这个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组件其实可以理解为就是导出了AlertProps和Alert这两个对象。）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对比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可以发现他们最终编译好的代码他们的代码结构都非常类似（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但别忘了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比ant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-design-vue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早开源了差不多三年。），其实他们都是基于</a:t>
            </a:r>
            <a:r>
              <a:rPr lang="en-US" altLang="zh-CN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antd-tool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这个工具（没错，它还是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ant</a:t>
            </a:r>
            <a:r>
              <a:rPr lang="en-US" altLang="zh-CN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-design</a:t>
            </a:r>
            <a:r>
              <a:rPr lang="zh-CN" altLang="en-US" sz="1900" dirty="0" smtClean="0">
                <a:effectLst/>
                <a:latin typeface="+mn-ea"/>
                <a:ea typeface="+mn-ea"/>
                <a:cs typeface="+mn-ea"/>
                <a:sym typeface="+mn-ea"/>
              </a:rPr>
              <a:t>生态系统的一员</a:t>
            </a: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）进行构建。</a:t>
            </a:r>
            <a:endParaRPr lang="zh-CN" altLang="en-US" sz="19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26615" y="2633346"/>
            <a:ext cx="7939405" cy="1105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我认为非常详细，基本将所有我认为有用的东西都放进了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r>
              <a:rPr lang="zh-CN" altLang="en-US" sz="2200" dirty="0">
                <a:effectLst/>
                <a:latin typeface="+mn-ea"/>
                <a:cs typeface="+mn-ea"/>
                <a:sym typeface="+mn-ea"/>
              </a:rPr>
              <a:t>里，讲完之后，不管你现在有没有听明白，都可以回看这个</a:t>
            </a:r>
            <a:r>
              <a:rPr lang="en-US" altLang="zh-CN" sz="2200" dirty="0">
                <a:effectLst/>
                <a:latin typeface="+mn-ea"/>
                <a:cs typeface="+mn-ea"/>
                <a:sym typeface="+mn-ea"/>
              </a:rPr>
              <a:t>ppt</a:t>
            </a:r>
            <a:endParaRPr lang="zh-CN" altLang="en-US" sz="2200" dirty="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297940" y="1384935"/>
            <a:ext cx="9390380" cy="3374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9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知道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做了什么以及为什么要这么做之后，开始手写一个迷你版的babel-plugin-</a:t>
            </a: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1900" dirty="0">
                <a:effectLst/>
                <a:latin typeface="+mn-ea"/>
                <a:ea typeface="+mn-ea"/>
                <a:cs typeface="+mn-ea"/>
                <a:sym typeface="+mn-ea"/>
              </a:rPr>
              <a:t>bebel</a:t>
            </a: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插件开发：https://babeljs.io/docs/en/plugins#plugin-development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Babel 插件手册：https://github.com/jamiebuilds/babel-handbook/blob/master/translations/zh-Hans/plugin-handbook.md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900" dirty="0">
                <a:effectLst/>
                <a:latin typeface="+mn-ea"/>
                <a:ea typeface="+mn-ea"/>
                <a:cs typeface="+mn-ea"/>
                <a:sym typeface="+mn-ea"/>
              </a:rPr>
              <a:t>编写你的第一个 Babel 插件：https://github.com/jamiebuilds/babel-handbook/blob/master/translations/zh-Hans/plugin-handbook.md#toc-writing-your-first-babel-plugin</a:t>
            </a:r>
            <a:endParaRPr lang="zh-CN" altLang="en-US" sz="1900" dirty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5" y="829945"/>
            <a:ext cx="8575675" cy="51981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20420"/>
            <a:ext cx="8581390" cy="52177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95" y="838835"/>
            <a:ext cx="9417685" cy="52635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108710"/>
            <a:ext cx="9220200" cy="4902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400810" y="1293495"/>
            <a:ext cx="9390380" cy="3857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这里直接总结，</a:t>
            </a:r>
            <a:r>
              <a:rPr lang="en-US" altLang="zh-CN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6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插件其实就是一个函数，这个函数返回一个对象，按需加载插件最核心的就是这个对象的</a:t>
            </a:r>
            <a:r>
              <a:rPr lang="en-US" alt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。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如果知道这个对象是类型，会对后续编写插件有很好的帮助，花一些时间网上搜了一下，找到了这个对象的类型是PluginObj，它在@types/babel__core这里面，因此这里首先安装一下这个依赖</a:t>
            </a:r>
            <a:endParaRPr lang="zh-CN" altLang="en-US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565275"/>
            <a:ext cx="10046335" cy="433387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400810" y="929640"/>
            <a:ext cx="9390380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安装完成后，在</a:t>
            </a:r>
            <a:r>
              <a:rPr lang="en-US" altLang="zh-CN" sz="2400" b="1" dirty="0" smtClean="0">
                <a:solidFill>
                  <a:schemeClr val="tx1"/>
                </a:solidFill>
                <a:ea typeface="宋体" pitchFamily="2" charset="-122"/>
              </a:rPr>
              <a:t>js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文件这样写，就可以获得良好的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编辑器类型提示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975995"/>
            <a:ext cx="9374505" cy="4633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038860" y="899160"/>
            <a:ext cx="9390380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ffectLst/>
                <a:ea typeface="宋体" pitchFamily="2" charset="-122"/>
              </a:rPr>
              <a:t>那么现在开始正式编写代码，我们的需求很明确，就是将：</a:t>
            </a:r>
            <a:endParaRPr lang="zh-CN" altLang="en-US" sz="2400" b="1" dirty="0" smtClean="0"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65" y="1866900"/>
            <a:ext cx="5933440" cy="109283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209675" y="3040380"/>
            <a:ext cx="9390380" cy="624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转换</a:t>
            </a: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为：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45" y="3837940"/>
            <a:ext cx="6201410" cy="1162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059180"/>
            <a:ext cx="9390380" cy="1279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要想做到这个，首先得了解抽象语法树（Abstract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S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yntax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 T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ree，缩写就是AST）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	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2428875"/>
            <a:ext cx="9655175" cy="2821940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5417820"/>
            <a:ext cx="9390380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ps</a:t>
            </a: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：</a:t>
            </a:r>
            <a:r>
              <a:rPr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 使用一个基于 ESTree 并修改过的 AST</a:t>
            </a:r>
            <a:r>
              <a:rPr lang="zh-CN" sz="2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，其实就是Acorn</a:t>
            </a:r>
            <a:endParaRPr lang="zh-CN" sz="2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840" y="2687003"/>
            <a:ext cx="106248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在说按需加载插件之前，先来回顾一下相关</a:t>
            </a:r>
            <a:r>
              <a:rPr lang="zh-CN" altLang="en-US" sz="3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的历史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3680" y="4540251"/>
            <a:ext cx="8856980" cy="1320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选择一门语言，往往选择了一种思维方式和哲学观。所以，了解一门语言的历史和哲学观非常重要。你要知道这门语言是谁创建的，为什么创建，如何发展起来的，适合那些领域，以及解决问题的哲学是什么。</a:t>
            </a:r>
            <a:endParaRPr lang="zh-CN" altLang="en-US" sz="2000" dirty="0">
              <a:effectLst/>
              <a:latin typeface="+mn-ea"/>
              <a:sym typeface="+mn-ea"/>
            </a:endParaRPr>
          </a:p>
          <a:p>
            <a:pPr indent="0" algn="r">
              <a:buNone/>
            </a:pPr>
            <a:r>
              <a:rPr lang="zh-CN" altLang="en-US" sz="2000" dirty="0">
                <a:effectLst/>
                <a:latin typeface="+mn-ea"/>
                <a:sym typeface="+mn-ea"/>
              </a:rPr>
              <a:t>《编程人生》</a:t>
            </a:r>
            <a:endParaRPr lang="zh-CN" altLang="en-US" sz="2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857250"/>
            <a:ext cx="9823450" cy="51428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958340" y="452755"/>
            <a:ext cx="806513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将之前代码进行解析：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标题 5"/>
          <p:cNvSpPr>
            <a:spLocks noGrp="1"/>
          </p:cNvSpPr>
          <p:nvPr/>
        </p:nvSpPr>
        <p:spPr>
          <a:xfrm>
            <a:off x="2736215" y="6001385"/>
            <a:ext cx="7347585" cy="5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ea typeface="宋体" pitchFamily="2" charset="-122"/>
              </a:rPr>
              <a:t>https://astexplorer.net</a:t>
            </a:r>
            <a:endParaRPr lang="zh-CN" altLang="en-US" sz="2400" b="1" dirty="0" smtClean="0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028065"/>
            <a:ext cx="9114155" cy="4950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351915"/>
            <a:ext cx="9390380" cy="43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可以看到基本所有东西都能给你解析，那么，我们在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插件里怎么获取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修改这些数据呢，答案其实就是操作</a:t>
            </a:r>
            <a:r>
              <a:rPr lang="en-US" altLang="zh-CN" sz="30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具体的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操作看这里：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https://github.com/jamiebuilds/babel-handbook/blob/master/translations/zh-Hans/plugin-handbook.md#visitors访问者</a:t>
            </a:r>
            <a:endParaRPr lang="zh-CN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239520"/>
            <a:ext cx="9390380" cy="4128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这里我个人总结一下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，其实就是每个文件（可以理解为一个文件其实就是一个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节点）都会进入一次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我们希望将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{ Alert } from 'ant-design-vue';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替换成import Alert from 'ant-design-vue/lib/alert';首先就得找到</a:t>
            </a:r>
            <a:r>
              <a:rPr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这个语句，直接在</a:t>
            </a:r>
            <a:r>
              <a:rPr lang="en-US" altLang="zh-CN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visitor</a:t>
            </a:r>
            <a:r>
              <a:rPr lang="zh-CN" altLang="en-US" sz="3000" dirty="0" smtClean="0">
                <a:effectLst/>
                <a:latin typeface="+mn-ea"/>
                <a:ea typeface="+mn-ea"/>
                <a:cs typeface="+mn-ea"/>
                <a:sym typeface="+mn-ea"/>
              </a:rPr>
              <a:t>里面定义一个ImportDeclaration方法即可</a:t>
            </a:r>
            <a:endParaRPr lang="zh-CN" altLang="en-US" sz="30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030095" y="690880"/>
            <a:ext cx="7272020" cy="56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先引入我们的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插件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" y="1334135"/>
            <a:ext cx="9993630" cy="41897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3509010" y="690880"/>
            <a:ext cx="5039995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扩展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320165"/>
            <a:ext cx="10617200" cy="3850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316480" y="2837815"/>
            <a:ext cx="7272020" cy="668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开始编写</a:t>
            </a:r>
            <a:r>
              <a:rPr sz="30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my-babel-plugin-import</a:t>
            </a:r>
            <a:endParaRPr sz="30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527175" y="754380"/>
            <a:ext cx="939038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智能提示类型还是很好用的，减少了很多查文档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/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百度花费的时间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374775"/>
            <a:ext cx="9782810" cy="4606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1256665"/>
            <a:ext cx="7644130" cy="497141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2150110" y="690880"/>
            <a:ext cx="764413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ImportDeclaration节点的第一个参数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5" y="1428750"/>
            <a:ext cx="7176770" cy="4830445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2178685" y="690880"/>
            <a:ext cx="7520940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ImportDeclaration节点的第二个参数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state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的类型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2095" y="2653666"/>
            <a:ext cx="977646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zh-CN" altLang="en-US" sz="3000" dirty="0">
                <a:effectLst/>
                <a:latin typeface="+mn-ea"/>
                <a:sym typeface="+mn-ea"/>
              </a:rPr>
              <a:t>先看看几个流行的组件库的开源时间</a:t>
            </a:r>
            <a:endParaRPr lang="zh-CN" altLang="en-US" sz="3000" dirty="0">
              <a:effectLst/>
              <a:latin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344295"/>
            <a:ext cx="7578725" cy="4625340"/>
          </a:xfrm>
          <a:prstGeom prst="rect">
            <a:avLst/>
          </a:prstGeom>
        </p:spPr>
      </p:pic>
      <p:sp>
        <p:nvSpPr>
          <p:cNvPr id="2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320800"/>
            <a:ext cx="7905750" cy="4523105"/>
          </a:xfrm>
          <a:prstGeom prst="rect">
            <a:avLst/>
          </a:prstGeom>
        </p:spPr>
      </p:pic>
      <p:sp>
        <p:nvSpPr>
          <p:cNvPr id="3" name="标题 5"/>
          <p:cNvSpPr>
            <a:spLocks noGrp="1"/>
          </p:cNvSpPr>
          <p:nvPr/>
        </p:nvSpPr>
        <p:spPr>
          <a:xfrm>
            <a:off x="1711960" y="690880"/>
            <a:ext cx="8646795" cy="556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ImportDeclaration节点的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path.node.specifiers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类型提示：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611505" y="1381760"/>
            <a:ext cx="3476625" cy="96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执行打包看一看</a:t>
            </a:r>
            <a:endParaRPr lang="zh-CN" altLang="en-US" sz="3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70" y="547370"/>
            <a:ext cx="6901815" cy="6012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457325"/>
            <a:ext cx="9390380" cy="4119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可以看到，确实使用了我们写的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babel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插件，也打印了一些我们需要的东西，那为什么要这样写？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文档手册（https://github.com/jamiebuilds/babel-handbook/blob/master/translations/zh-Hans/plugin-handbook.md）。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类型提示，多尝试打印一些类型提示的东西就能发现，它里面的东西其实就是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解析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的东西，即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path.node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就是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里的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ImportDeclaration节点</a:t>
            </a:r>
            <a:endParaRPr lang="zh-CN" altLang="en-US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848995"/>
            <a:ext cx="8923020" cy="571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1996440"/>
            <a:ext cx="4686300" cy="2857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788035"/>
            <a:ext cx="9307195" cy="5650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2044065"/>
            <a:ext cx="5359400" cy="2705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522095" y="1766570"/>
            <a:ext cx="9390380" cy="332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那么知道了这样写可以拿到我们要的东西后，我们其实可以直接将这个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节点替换成ant-design-vue/lib/alert节点，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将{ Alert }节点替换成Alert节点。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但是，这有个问题，如果是：import { Alert,Button } from 'ant-design-vue';的话，你把</a:t>
            </a:r>
            <a:r>
              <a:rPr lang="en-US" altLang="zh-CN" sz="2400" dirty="0" smtClean="0"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节点替换成ant-design-vue/lib/alert了，那么，{ Alert,Button }该换成啥？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因此实际做法并不是这样的替换，那具体流程是怎样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的？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944880"/>
            <a:ext cx="10439400" cy="3896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核心要做什么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（也就是具体流程）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，以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ant-design-vue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举例：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根据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ast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收集所有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。如：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根据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将所有用到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的东西进行处理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，其实就是添加对应的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js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css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依赖。比如用到了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console.log(Alert,Button)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用到了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，就往这个文件添加import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;节点。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将收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集到的所有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antd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，即将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'ant-design-vue';节点删除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972185" y="4932680"/>
            <a:ext cx="10247630" cy="891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这样就可以避免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import { Alert,Button } from 'ant-design-vue';时，不知道如何替换的</a:t>
            </a:r>
            <a:r>
              <a:rPr lang="zh-CN" altLang="en-US" sz="2400" dirty="0" smtClean="0">
                <a:latin typeface="+mn-ea"/>
                <a:ea typeface="+mn-ea"/>
                <a:cs typeface="+mn-ea"/>
                <a:sym typeface="+mn-ea"/>
              </a:rPr>
              <a:t>问题。</a:t>
            </a:r>
            <a:endParaRPr lang="zh-CN" altLang="en-US" sz="2400" dirty="0" smtClean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972185" y="1993900"/>
            <a:ext cx="10439400" cy="1856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第一步的收集节点我们可以通过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的ImportDeclaration进行收集，第二步的操作相对麻烦一点点，先说第三步的删除收集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的节点：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066290" y="669290"/>
            <a:ext cx="75723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1.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怎么删除节点？其实就是调用节点的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remove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方法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https://github.com/jamiebuilds/babel-handbook/blob/master/translations/zh-Hans/plugin-handbook.md#toc-removing-a-node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231265"/>
            <a:ext cx="5606415" cy="4250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4110" y="1111568"/>
            <a:ext cx="9568180" cy="551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1">
            <a:spAutoFit/>
          </a:bodyPr>
          <a:p>
            <a:pPr indent="0">
              <a:buNone/>
            </a:pP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ant-design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最早的版本是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0.7.0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</a:t>
            </a:r>
            <a:r>
              <a:rPr lang="en-US" altLang="zh-CN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2015-7-21</a:t>
            </a:r>
            <a:r>
              <a:rPr lang="zh-CN" altLang="en-US" sz="3000" dirty="0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endParaRPr lang="zh-CN" altLang="en-US" sz="3000" dirty="0"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35" y="1733550"/>
            <a:ext cx="7923530" cy="4438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35" y="1051560"/>
            <a:ext cx="8451215" cy="446849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200275" y="617220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2.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在什么时候删除所有节点：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5"/>
          <p:cNvSpPr>
            <a:spLocks noGrp="1"/>
          </p:cNvSpPr>
          <p:nvPr/>
        </p:nvSpPr>
        <p:spPr>
          <a:xfrm>
            <a:off x="1522095" y="5562600"/>
            <a:ext cx="10271760" cy="87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https://github.com/jamiebuilds/babel-handbook/blob/master/translations/zh-Hans/plugin-handbook.md#visitors%E8%AE%BF%E9%97%AE%E8%80%85</a:t>
            </a:r>
            <a:endParaRPr lang="zh-CN" altLang="en-US" sz="20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710565" y="1595755"/>
            <a:ext cx="3208020" cy="4123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在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ast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里可以看到，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是根节点，但是实际测试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并没有进入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节点的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。但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可以进入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exit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，可能跟我们选的解析器有关，当前选的是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，但是别忘了前面说的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官网提到，它是基于</a:t>
            </a:r>
            <a:r>
              <a:rPr lang="en-US" altLang="zh-CN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endParaRPr lang="zh-CN" altLang="en-US" sz="22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1778000"/>
            <a:ext cx="7579360" cy="3566795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200275" y="864235"/>
            <a:ext cx="7077075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在哪个节点的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exit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删除？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2374265" y="1316990"/>
            <a:ext cx="7329170" cy="3241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注意，请不要纠结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@babel/parser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还是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解析器，有时间的话可以都对比各家的解析器看看（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acorn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estree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espree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esprima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、SpiderMonkey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等等）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https://astexplorer.net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https://zhuanlan.zhihu.com/p/358518402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https://github.com/babel/babel/issues/11393</a:t>
            </a:r>
            <a:endParaRPr lang="zh-CN" altLang="en-US" sz="16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49525" y="758190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当我们切换成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acorn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后，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Program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就是根节点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了</a:t>
            </a:r>
            <a:endParaRPr lang="zh-CN" altLang="en-US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1349375"/>
            <a:ext cx="9379585" cy="4718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35225" y="60515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实际的测试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1092200"/>
            <a:ext cx="5541645" cy="5035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492375" y="101536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执行了Program的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5005"/>
            <a:ext cx="10206355" cy="3616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2588260" y="1081405"/>
            <a:ext cx="6317615" cy="487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没有执行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File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enter</a:t>
            </a:r>
            <a:r>
              <a:rPr lang="zh-CN" altLang="en-US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2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visitor</a:t>
            </a:r>
            <a:endParaRPr lang="en-US" altLang="zh-CN" sz="22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782445"/>
            <a:ext cx="10354945" cy="3580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016635" y="1272540"/>
            <a:ext cx="2960370" cy="380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知道什么时候收集和删除节点后，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我们可以得出以下</a:t>
            </a:r>
            <a:r>
              <a:rPr lang="zh-CN" sz="2600" dirty="0" smtClean="0">
                <a:effectLst/>
                <a:latin typeface="+mn-ea"/>
                <a:ea typeface="+mn-ea"/>
                <a:cs typeface="+mn-ea"/>
                <a:sym typeface="+mn-ea"/>
              </a:rPr>
              <a:t>伪代码</a:t>
            </a:r>
            <a:endParaRPr lang="zh-CN" sz="26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616585"/>
            <a:ext cx="5220970" cy="582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265680"/>
            <a:ext cx="9390380" cy="3714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ImportDeclaration，收集</a:t>
            </a:r>
            <a:r>
              <a:rPr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 { Alert,Button } from 'ant-design-vue';</a:t>
            </a: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节点，把它插入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</a:t>
            </a:r>
            <a:endParaRPr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console.log(Alert,Button)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用到了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Alert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和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，新插入import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 from 'ant-design-vue/lib/alert';和import 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 from 'ant-design-vue/lib/button'节点，将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console.log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Button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引用改为新插入节点的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_Alert</a:t>
            </a: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</a:rPr>
              <a:t>_Button</a:t>
            </a:r>
            <a:endParaRPr lang="zh-CN" altLang="en-US" sz="2400" dirty="0" smtClean="0">
              <a:solidFill>
                <a:schemeClr val="tx1"/>
              </a:solidFill>
              <a:effectLst/>
              <a:latin typeface="+mn-ea"/>
              <a:ea typeface="+mn-ea"/>
              <a:cs typeface="+mn-ea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Program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.exit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，遍历收集到的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import</a:t>
            </a:r>
            <a:r>
              <a:rPr lang="zh-CN" altLang="en-US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节点数组，调用节点的</a:t>
            </a:r>
            <a:r>
              <a:rPr lang="en-US" altLang="zh-CN" sz="2400" dirty="0" smtClean="0">
                <a:solidFill>
                  <a:srgbClr val="FF0000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remove</a:t>
            </a:r>
            <a:endParaRPr lang="en-US" altLang="zh-CN" sz="2400" dirty="0" smtClean="0">
              <a:solidFill>
                <a:srgbClr val="FF0000"/>
              </a:solidFill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05" y="1221740"/>
            <a:ext cx="4359910" cy="78232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/>
        </p:nvSpPr>
        <p:spPr>
          <a:xfrm>
            <a:off x="3178810" y="690880"/>
            <a:ext cx="5118100" cy="435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再次回顾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一下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3939" y="6102552"/>
            <a:ext cx="590550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2023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4160" y="6343843"/>
            <a:ext cx="1217639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31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" i="0" u="none" strike="noStrike" cap="none" spc="0" normalizeH="0" baseline="0" dirty="0">
                <a:ln>
                  <a:noFill/>
                </a:ln>
                <a:solidFill>
                  <a:srgbClr val="696D8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STRATEGIC PLANNING</a:t>
            </a:r>
            <a:endParaRPr kumimoji="0" lang="zh-CN" altLang="en-US" sz="800" i="0" u="none" strike="noStrike" cap="none" spc="0" normalizeH="0" baseline="0" dirty="0">
              <a:ln>
                <a:noFill/>
              </a:ln>
              <a:solidFill>
                <a:srgbClr val="696D8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" y="372766"/>
            <a:ext cx="1411839" cy="317982"/>
          </a:xfrm>
          <a:prstGeom prst="rect">
            <a:avLst/>
          </a:prstGeom>
        </p:spPr>
      </p:pic>
      <p:sp>
        <p:nvSpPr>
          <p:cNvPr id="4" name="标题 5"/>
          <p:cNvSpPr>
            <a:spLocks noGrp="1"/>
          </p:cNvSpPr>
          <p:nvPr/>
        </p:nvSpPr>
        <p:spPr>
          <a:xfrm>
            <a:off x="1400810" y="2512060"/>
            <a:ext cx="9390380" cy="2771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2400" dirty="0" smtClean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ea"/>
              </a:rPr>
              <a:t>也就是说，对于这个案例，此时就剩下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补回来两个节点：import Alert from 'ant-design-vue/lib/alert';和节点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import 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 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from 'ant-design-vue/lib/</a:t>
            </a:r>
            <a:r>
              <a:rPr lang="en-US" altLang="zh-CN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button</a:t>
            </a:r>
            <a:r>
              <a:rPr lang="zh-CN" altLang="en-US" sz="2400" dirty="0" smtClean="0">
                <a:effectLst/>
                <a:latin typeface="+mn-ea"/>
                <a:ea typeface="+mn-ea"/>
                <a:cs typeface="+mn-ea"/>
                <a:sym typeface="+mn-ea"/>
              </a:rPr>
              <a:t>;节点和转换引用了</a:t>
            </a: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  <a:p>
            <a:pPr indent="0" algn="l">
              <a:lnSpc>
                <a:spcPct val="100000"/>
              </a:lnSpc>
            </a:pPr>
            <a:endParaRPr lang="zh-CN" altLang="en-US" sz="2400" dirty="0" smtClean="0">
              <a:effectLst/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70" y="1412875"/>
            <a:ext cx="4359910" cy="782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WZjOTkyNGI4ZjE5ZTlkZTMwZTQwNWYxNWRlZmYxMTYifQ=="/>
  <p:tag name="KSO_WPP_MARK_KEY" val="fe77433c-e698-4170-9879-bd627b1e527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20051</Words>
  <Application>WPS 演示</Application>
  <PresentationFormat>宽屏</PresentationFormat>
  <Paragraphs>1219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90" baseType="lpstr">
      <vt:lpstr>Arial</vt:lpstr>
      <vt:lpstr>宋体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Calibri</vt:lpstr>
      <vt:lpstr>Arial Bold</vt:lpstr>
      <vt:lpstr>蘋果儷中黑</vt:lpstr>
      <vt:lpstr>凌慧体-简</vt:lpstr>
      <vt:lpstr>PingFang TC Regular</vt:lpstr>
      <vt:lpstr>Apple Color Emoji</vt:lpstr>
      <vt:lpstr>HanziPen SC Regular</vt:lpstr>
      <vt:lpstr>蘋果儷細宋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顺其自然丶</cp:lastModifiedBy>
  <cp:revision>1017</cp:revision>
  <dcterms:created xsi:type="dcterms:W3CDTF">2023-03-11T21:46:12Z</dcterms:created>
  <dcterms:modified xsi:type="dcterms:W3CDTF">2023-03-11T21:46:12Z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6F67C014BB07D5ABFFC4F0639852D255_43</vt:lpwstr>
  </property>
  <property fmtid="{D5CDD505-2E9C-101B-9397-08002B2CF9AE}" pid="3" name="KSOProductBuildVer">
    <vt:lpwstr>2052-5.2.0.7734</vt:lpwstr>
  </property>
</Properties>
</file>